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 id="2147483861" r:id="rId10"/>
  </p:sldMasterIdLst>
  <p:notesMasterIdLst>
    <p:notesMasterId r:id="rId43"/>
  </p:notesMasterIdLst>
  <p:handoutMasterIdLst>
    <p:handoutMasterId r:id="rId44"/>
  </p:handoutMasterIdLst>
  <p:sldIdLst>
    <p:sldId id="289" r:id="rId11"/>
    <p:sldId id="290" r:id="rId12"/>
    <p:sldId id="292" r:id="rId13"/>
    <p:sldId id="291" r:id="rId14"/>
    <p:sldId id="319" r:id="rId15"/>
    <p:sldId id="293" r:id="rId16"/>
    <p:sldId id="294" r:id="rId17"/>
    <p:sldId id="328" r:id="rId18"/>
    <p:sldId id="295" r:id="rId19"/>
    <p:sldId id="296" r:id="rId20"/>
    <p:sldId id="297" r:id="rId21"/>
    <p:sldId id="299" r:id="rId22"/>
    <p:sldId id="300" r:id="rId23"/>
    <p:sldId id="301" r:id="rId24"/>
    <p:sldId id="324" r:id="rId25"/>
    <p:sldId id="323" r:id="rId26"/>
    <p:sldId id="306" r:id="rId27"/>
    <p:sldId id="302" r:id="rId28"/>
    <p:sldId id="303" r:id="rId29"/>
    <p:sldId id="304" r:id="rId30"/>
    <p:sldId id="305" r:id="rId31"/>
    <p:sldId id="320" r:id="rId32"/>
    <p:sldId id="307" r:id="rId33"/>
    <p:sldId id="308" r:id="rId34"/>
    <p:sldId id="326" r:id="rId35"/>
    <p:sldId id="309" r:id="rId36"/>
    <p:sldId id="311" r:id="rId37"/>
    <p:sldId id="315" r:id="rId38"/>
    <p:sldId id="322" r:id="rId39"/>
    <p:sldId id="317" r:id="rId40"/>
    <p:sldId id="321" r:id="rId41"/>
    <p:sldId id="327" r:id="rId4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74">
          <p15:clr>
            <a:srgbClr val="A4A3A4"/>
          </p15:clr>
        </p15:guide>
        <p15:guide id="8" pos="2880">
          <p15:clr>
            <a:srgbClr val="A4A3A4"/>
          </p15:clr>
        </p15:guide>
        <p15:guide id="9" orient="horz" pos="1275" userDrawn="1">
          <p15:clr>
            <a:srgbClr val="A4A3A4"/>
          </p15:clr>
        </p15:guide>
        <p15:guide id="10" orient="horz" pos="391" userDrawn="1">
          <p15:clr>
            <a:srgbClr val="A4A3A4"/>
          </p15:clr>
        </p15:guide>
        <p15:guide id="11" pos="204" userDrawn="1">
          <p15:clr>
            <a:srgbClr val="A4A3A4"/>
          </p15:clr>
        </p15:guide>
        <p15:guide id="12" pos="5556" userDrawn="1">
          <p15:clr>
            <a:srgbClr val="A4A3A4"/>
          </p15:clr>
        </p15:guide>
        <p15:guide id="13" orient="horz" pos="482">
          <p15:clr>
            <a:srgbClr val="A4A3A4"/>
          </p15:clr>
        </p15:guide>
        <p15:guide id="14" pos="90">
          <p15:clr>
            <a:srgbClr val="A4A3A4"/>
          </p15:clr>
        </p15:guide>
        <p15:guide id="15"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F7A"/>
    <a:srgbClr val="FF0066"/>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1633" autoAdjust="0"/>
  </p:normalViewPr>
  <p:slideViewPr>
    <p:cSldViewPr snapToObjects="1">
      <p:cViewPr varScale="1">
        <p:scale>
          <a:sx n="81" d="100"/>
          <a:sy n="81" d="100"/>
        </p:scale>
        <p:origin x="2412" y="138"/>
      </p:cViewPr>
      <p:guideLst>
        <p:guide orient="horz" pos="3929"/>
        <p:guide orient="horz" pos="2160"/>
        <p:guide orient="horz" pos="3045"/>
        <p:guide orient="horz" pos="4269"/>
        <p:guide orient="horz" pos="3974"/>
        <p:guide pos="2880"/>
        <p:guide orient="horz" pos="1275"/>
        <p:guide orient="horz" pos="391"/>
        <p:guide pos="204"/>
        <p:guide pos="5556"/>
        <p:guide orient="horz" pos="482"/>
        <p:guide pos="90"/>
        <p:guide pos="567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5F10DF1-1269-6D4A-9621-A3B8154A2E18}" type="datetimeFigureOut">
              <a:rPr lang="de-DE" smtClean="0">
                <a:latin typeface="Arial" panose="020B0604020202020204" pitchFamily="34" charset="0"/>
              </a:rPr>
              <a:t>19.11.2018</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08C67F9-0121-424E-BBD0-5352DCCD13D6}" type="slidenum">
              <a:rPr lang="de-DE" smtClean="0">
                <a:latin typeface="Arial" panose="020B0604020202020204" pitchFamily="34" charset="0"/>
              </a:rPr>
              <a:t>‹nr.›</a:t>
            </a:fld>
            <a:endParaRPr lang="de-DE" dirty="0">
              <a:latin typeface="Arial" panose="020B0604020202020204" pitchFamily="34" charset="0"/>
            </a:endParaRPr>
          </a:p>
        </p:txBody>
      </p:sp>
    </p:spTree>
    <p:extLst>
      <p:ext uri="{BB962C8B-B14F-4D97-AF65-F5344CB8AC3E}">
        <p14:creationId xmlns:p14="http://schemas.microsoft.com/office/powerpoint/2010/main" val="2926026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19.11.2018</a:t>
            </a:fld>
            <a:endParaRPr lang="de-CH"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‹nr.›</a:t>
            </a:fld>
            <a:endParaRPr lang="de-CH" dirty="0"/>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1</a:t>
            </a:fld>
            <a:endParaRPr lang="de-CH" dirty="0"/>
          </a:p>
        </p:txBody>
      </p:sp>
    </p:spTree>
    <p:extLst>
      <p:ext uri="{BB962C8B-B14F-4D97-AF65-F5344CB8AC3E}">
        <p14:creationId xmlns:p14="http://schemas.microsoft.com/office/powerpoint/2010/main" val="61996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17</a:t>
            </a:fld>
            <a:endParaRPr lang="de-CH" dirty="0"/>
          </a:p>
        </p:txBody>
      </p:sp>
    </p:spTree>
    <p:extLst>
      <p:ext uri="{BB962C8B-B14F-4D97-AF65-F5344CB8AC3E}">
        <p14:creationId xmlns:p14="http://schemas.microsoft.com/office/powerpoint/2010/main" val="160068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18</a:t>
            </a:fld>
            <a:endParaRPr lang="de-CH" dirty="0"/>
          </a:p>
        </p:txBody>
      </p:sp>
    </p:spTree>
    <p:extLst>
      <p:ext uri="{BB962C8B-B14F-4D97-AF65-F5344CB8AC3E}">
        <p14:creationId xmlns:p14="http://schemas.microsoft.com/office/powerpoint/2010/main" val="220337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7213" indent="-557213">
              <a:buFont typeface="+mj-lt"/>
              <a:buAutoNum type="arabicPeriod"/>
            </a:pPr>
            <a:r>
              <a:rPr lang="en-US" dirty="0"/>
              <a:t>Possible to take the ‘negative cases’ into account</a:t>
            </a:r>
          </a:p>
          <a:p>
            <a:pPr marL="557213" indent="-557213">
              <a:buFont typeface="+mj-lt"/>
              <a:buAutoNum type="arabicPeriod"/>
            </a:pPr>
            <a:endParaRPr lang="en-US" dirty="0"/>
          </a:p>
          <a:p>
            <a:pPr marL="557213" indent="-557213">
              <a:buFont typeface="+mj-lt"/>
              <a:buAutoNum type="arabicPeriod"/>
            </a:pPr>
            <a:r>
              <a:rPr lang="en-US" dirty="0"/>
              <a:t>Possible to take the combined effect of several factors into account (e.g. tensions AND troop movements)</a:t>
            </a:r>
          </a:p>
          <a:p>
            <a:pPr marL="557213" indent="-557213">
              <a:buFont typeface="+mj-lt"/>
              <a:buAutoNum type="arabicPeriod"/>
            </a:pPr>
            <a:endParaRPr lang="en-US" dirty="0"/>
          </a:p>
          <a:p>
            <a:pPr marL="557213" indent="-557213">
              <a:buFont typeface="+mj-lt"/>
              <a:buAutoNum type="arabicPeriod"/>
            </a:pPr>
            <a:r>
              <a:rPr lang="en-US" dirty="0"/>
              <a:t>Systematically evaluating policy options</a:t>
            </a:r>
          </a:p>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24</a:t>
            </a:fld>
            <a:endParaRPr lang="de-CH" dirty="0"/>
          </a:p>
        </p:txBody>
      </p:sp>
    </p:spTree>
    <p:extLst>
      <p:ext uri="{BB962C8B-B14F-4D97-AF65-F5344CB8AC3E}">
        <p14:creationId xmlns:p14="http://schemas.microsoft.com/office/powerpoint/2010/main" val="3944363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28</a:t>
            </a:fld>
            <a:endParaRPr lang="de-CH" dirty="0"/>
          </a:p>
        </p:txBody>
      </p:sp>
    </p:spTree>
    <p:extLst>
      <p:ext uri="{BB962C8B-B14F-4D97-AF65-F5344CB8AC3E}">
        <p14:creationId xmlns:p14="http://schemas.microsoft.com/office/powerpoint/2010/main" val="294081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 outsider’s view</a:t>
            </a:r>
            <a:endParaRPr lang="de-CH" dirty="0"/>
          </a:p>
        </p:txBody>
      </p:sp>
      <p:sp>
        <p:nvSpPr>
          <p:cNvPr id="4" name="Foliennummernplatzhalter 3"/>
          <p:cNvSpPr>
            <a:spLocks noGrp="1"/>
          </p:cNvSpPr>
          <p:nvPr>
            <p:ph type="sldNum" sz="quarter" idx="10"/>
          </p:nvPr>
        </p:nvSpPr>
        <p:spPr/>
        <p:txBody>
          <a:bodyPr/>
          <a:lstStyle/>
          <a:p>
            <a:fld id="{56AF58A1-C2C8-432C-9B6E-2B761ED41C86}" type="slidenum">
              <a:rPr lang="de-CH" smtClean="0"/>
              <a:t>2</a:t>
            </a:fld>
            <a:endParaRPr lang="de-CH"/>
          </a:p>
        </p:txBody>
      </p:sp>
    </p:spTree>
    <p:extLst>
      <p:ext uri="{BB962C8B-B14F-4D97-AF65-F5344CB8AC3E}">
        <p14:creationId xmlns:p14="http://schemas.microsoft.com/office/powerpoint/2010/main" val="222567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a:p>
            <a:r>
              <a:rPr lang="en-US" dirty="0"/>
              <a:t>See Walter paper on Congo</a:t>
            </a:r>
            <a:endParaRPr lang="de-CH" dirty="0"/>
          </a:p>
          <a:p>
            <a:endParaRPr lang="de-CH" dirty="0"/>
          </a:p>
        </p:txBody>
      </p:sp>
      <p:sp>
        <p:nvSpPr>
          <p:cNvPr id="4" name="Foliennummernplatzhalter 3"/>
          <p:cNvSpPr>
            <a:spLocks noGrp="1"/>
          </p:cNvSpPr>
          <p:nvPr>
            <p:ph type="sldNum" sz="quarter" idx="10"/>
          </p:nvPr>
        </p:nvSpPr>
        <p:spPr/>
        <p:txBody>
          <a:bodyPr/>
          <a:lstStyle/>
          <a:p>
            <a:fld id="{56AF58A1-C2C8-432C-9B6E-2B761ED41C86}" type="slidenum">
              <a:rPr lang="de-CH" smtClean="0"/>
              <a:t>3</a:t>
            </a:fld>
            <a:endParaRPr lang="de-CH"/>
          </a:p>
        </p:txBody>
      </p:sp>
    </p:spTree>
    <p:extLst>
      <p:ext uri="{BB962C8B-B14F-4D97-AF65-F5344CB8AC3E}">
        <p14:creationId xmlns:p14="http://schemas.microsoft.com/office/powerpoint/2010/main" val="14905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Length</a:t>
            </a:r>
            <a:r>
              <a:rPr lang="en-US" baseline="0" dirty="0"/>
              <a:t> of border predictor</a:t>
            </a:r>
          </a:p>
          <a:p>
            <a:r>
              <a:rPr lang="en-US" baseline="0" dirty="0"/>
              <a:t>Many more small conflict in which few people die, than large scale wars in which many die</a:t>
            </a:r>
          </a:p>
          <a:p>
            <a:endParaRPr lang="de-CH" dirty="0"/>
          </a:p>
        </p:txBody>
      </p:sp>
      <p:sp>
        <p:nvSpPr>
          <p:cNvPr id="4" name="Foliennummernplatzhalter 3"/>
          <p:cNvSpPr>
            <a:spLocks noGrp="1"/>
          </p:cNvSpPr>
          <p:nvPr>
            <p:ph type="sldNum" sz="quarter" idx="10"/>
          </p:nvPr>
        </p:nvSpPr>
        <p:spPr/>
        <p:txBody>
          <a:bodyPr/>
          <a:lstStyle/>
          <a:p>
            <a:fld id="{56AF58A1-C2C8-432C-9B6E-2B761ED41C86}" type="slidenum">
              <a:rPr lang="de-CH" smtClean="0"/>
              <a:t>4</a:t>
            </a:fld>
            <a:endParaRPr lang="de-CH"/>
          </a:p>
        </p:txBody>
      </p:sp>
    </p:spTree>
    <p:extLst>
      <p:ext uri="{BB962C8B-B14F-4D97-AF65-F5344CB8AC3E}">
        <p14:creationId xmlns:p14="http://schemas.microsoft.com/office/powerpoint/2010/main" val="334506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BBC World News anecdote</a:t>
            </a:r>
          </a:p>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5</a:t>
            </a:fld>
            <a:endParaRPr lang="de-CH" dirty="0"/>
          </a:p>
        </p:txBody>
      </p:sp>
    </p:spTree>
    <p:extLst>
      <p:ext uri="{BB962C8B-B14F-4D97-AF65-F5344CB8AC3E}">
        <p14:creationId xmlns:p14="http://schemas.microsoft.com/office/powerpoint/2010/main" val="269678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Previously a lot of</a:t>
            </a:r>
            <a:r>
              <a:rPr lang="en-US" baseline="0" dirty="0"/>
              <a:t> resistance to intelligence initiatives, but following Iraq, a change…</a:t>
            </a:r>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7</a:t>
            </a:fld>
            <a:endParaRPr lang="de-CH" dirty="0"/>
          </a:p>
        </p:txBody>
      </p:sp>
    </p:spTree>
    <p:extLst>
      <p:ext uri="{BB962C8B-B14F-4D97-AF65-F5344CB8AC3E}">
        <p14:creationId xmlns:p14="http://schemas.microsoft.com/office/powerpoint/2010/main" val="152097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9</a:t>
            </a:fld>
            <a:endParaRPr lang="de-CH" dirty="0"/>
          </a:p>
        </p:txBody>
      </p:sp>
    </p:spTree>
    <p:extLst>
      <p:ext uri="{BB962C8B-B14F-4D97-AF65-F5344CB8AC3E}">
        <p14:creationId xmlns:p14="http://schemas.microsoft.com/office/powerpoint/2010/main" val="313716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11</a:t>
            </a:fld>
            <a:endParaRPr lang="de-CH" dirty="0"/>
          </a:p>
        </p:txBody>
      </p:sp>
    </p:spTree>
    <p:extLst>
      <p:ext uri="{BB962C8B-B14F-4D97-AF65-F5344CB8AC3E}">
        <p14:creationId xmlns:p14="http://schemas.microsoft.com/office/powerpoint/2010/main" val="127546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51C0C35-A9A2-4EFD-9BAF-1E52E29E03D1}" type="slidenum">
              <a:rPr lang="de-CH" smtClean="0"/>
              <a:pPr/>
              <a:t>12</a:t>
            </a:fld>
            <a:endParaRPr lang="de-CH" dirty="0"/>
          </a:p>
        </p:txBody>
      </p:sp>
    </p:spTree>
    <p:extLst>
      <p:ext uri="{BB962C8B-B14F-4D97-AF65-F5344CB8AC3E}">
        <p14:creationId xmlns:p14="http://schemas.microsoft.com/office/powerpoint/2010/main" val="22977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826009964"/>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015044873"/>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9556277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5961767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1078578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9796921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1471758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56209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5880376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8271753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854434265"/>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8459012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8012074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340833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38999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8327334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18371729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4935242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123222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394892653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7303036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dirty="0"/>
              <a:t>18.08.2017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4902917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666179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411209829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41002461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66209820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212793120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1151523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2002888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6186763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3206668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7779206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98072313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399755585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6022165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86605893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39064561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49647876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6627587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370241077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97517808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63400408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23361231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25021324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8524249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25200549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792358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7014092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150087508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3228770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61656635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54699150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1213513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04682289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33168599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78104116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17543774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8A0E70D-2327-4291-B3EB-2A6E41947538}" type="datetimeFigureOut">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‹nr.›</a:t>
            </a:fld>
            <a:endParaRPr lang="de-CH"/>
          </a:p>
        </p:txBody>
      </p:sp>
    </p:spTree>
    <p:extLst>
      <p:ext uri="{BB962C8B-B14F-4D97-AF65-F5344CB8AC3E}">
        <p14:creationId xmlns:p14="http://schemas.microsoft.com/office/powerpoint/2010/main" val="1847999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43379686"/>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90632589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16174986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92308877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2247531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77251949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109712769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2685291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7797932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4134201790"/>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20180771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77206958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a:t>
            </a:r>
            <a:r>
              <a:rPr lang="en-GB" sz="1400" dirty="0" err="1">
                <a:solidFill>
                  <a:schemeClr val="tx1"/>
                </a:solidFill>
              </a:rPr>
              <a:t>foto</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83694902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70051390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10230003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230536802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68853380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7401226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a:t>Add title</a:t>
            </a:r>
          </a:p>
        </p:txBody>
      </p:sp>
      <p:sp>
        <p:nvSpPr>
          <p:cNvPr id="11" name="Bildplatzhalter 10"/>
          <p:cNvSpPr>
            <a:spLocks noGrp="1"/>
          </p:cNvSpPr>
          <p:nvPr>
            <p:ph type="pic" sz="quarter" idx="13"/>
          </p:nvPr>
        </p:nvSpPr>
        <p:spPr>
          <a:xfrm>
            <a:off x="323850" y="619200"/>
            <a:ext cx="8496300" cy="2809800"/>
          </a:xfrm>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387179126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292061089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a:t>Add title</a:t>
            </a:r>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140604458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a:t>Bild</a:t>
            </a:r>
            <a:r>
              <a:rPr lang="en-GB" dirty="0"/>
              <a:t> </a:t>
            </a:r>
            <a:r>
              <a:rPr lang="en-GB" dirty="0" err="1"/>
              <a:t>durch</a:t>
            </a:r>
            <a:r>
              <a:rPr lang="en-GB" dirty="0"/>
              <a:t> </a:t>
            </a:r>
            <a:r>
              <a:rPr lang="en-GB" dirty="0" err="1"/>
              <a:t>Klicken</a:t>
            </a:r>
            <a:r>
              <a:rPr lang="en-GB" dirty="0"/>
              <a:t> auf das Symbol </a:t>
            </a:r>
            <a:r>
              <a:rPr lang="en-GB" dirty="0" err="1"/>
              <a:t>hinzufügen</a:t>
            </a:r>
            <a:r>
              <a:rPr lang="en-GB" dirty="0"/>
              <a:t> und in den </a:t>
            </a:r>
            <a:r>
              <a:rPr lang="en-GB" dirty="0" err="1"/>
              <a:t>Hintergrund</a:t>
            </a:r>
            <a:r>
              <a:rPr lang="en-GB" dirty="0"/>
              <a:t> </a:t>
            </a:r>
            <a:r>
              <a:rPr lang="en-GB" dirty="0" err="1"/>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a:t>Add title</a:t>
            </a:r>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a:solidFill>
                  <a:schemeClr val="tx1"/>
                </a:solidFill>
              </a:rPr>
              <a:t>Change picture</a:t>
            </a:r>
            <a:r>
              <a:rPr lang="en-GB" sz="1400" baseline="0" dirty="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354934809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6482995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fi-FI"/>
              <a:t>14.07.2017</a:t>
            </a:r>
            <a:endParaRPr lang="en-GB" dirty="0"/>
          </a:p>
        </p:txBody>
      </p:sp>
      <p:sp>
        <p:nvSpPr>
          <p:cNvPr id="6" name="Fußzeilenplatzhalter 5"/>
          <p:cNvSpPr>
            <a:spLocks noGrp="1"/>
          </p:cNvSpPr>
          <p:nvPr>
            <p:ph type="ftr" sz="quarter" idx="11"/>
          </p:nvPr>
        </p:nvSpPr>
        <p:spPr/>
        <p:txBody>
          <a:bodyPr/>
          <a:lstStyle/>
          <a:p>
            <a:r>
              <a:rPr lang="en-GB"/>
              <a:t>MAS Mediation in Peace Processes</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‹nr.›</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a:t>Add title</a:t>
            </a:r>
          </a:p>
        </p:txBody>
      </p:sp>
    </p:spTree>
    <p:extLst>
      <p:ext uri="{BB962C8B-B14F-4D97-AF65-F5344CB8AC3E}">
        <p14:creationId xmlns:p14="http://schemas.microsoft.com/office/powerpoint/2010/main" val="37445879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sp>
        <p:nvSpPr>
          <p:cNvPr id="5" name="Titel 4"/>
          <p:cNvSpPr>
            <a:spLocks noGrp="1"/>
          </p:cNvSpPr>
          <p:nvPr>
            <p:ph type="title" hasCustomPrompt="1"/>
          </p:nvPr>
        </p:nvSpPr>
        <p:spPr/>
        <p:txBody>
          <a:bodyPr/>
          <a:lstStyle>
            <a:lvl1pPr>
              <a:defRPr/>
            </a:lvl1pPr>
          </a:lstStyle>
          <a:p>
            <a:r>
              <a:rPr lang="en-GB" dirty="0"/>
              <a:t>Add title</a:t>
            </a:r>
          </a:p>
        </p:txBody>
      </p:sp>
    </p:spTree>
    <p:extLst>
      <p:ext uri="{BB962C8B-B14F-4D97-AF65-F5344CB8AC3E}">
        <p14:creationId xmlns:p14="http://schemas.microsoft.com/office/powerpoint/2010/main" val="20104505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50638594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fi-FI"/>
              <a:t>14.07.2017</a:t>
            </a:r>
            <a:endParaRPr lang="en-GB" dirty="0"/>
          </a:p>
        </p:txBody>
      </p:sp>
      <p:sp>
        <p:nvSpPr>
          <p:cNvPr id="5" name="Fußzeilenplatzhalter 4"/>
          <p:cNvSpPr>
            <a:spLocks noGrp="1"/>
          </p:cNvSpPr>
          <p:nvPr>
            <p:ph type="ftr" sz="quarter" idx="11"/>
          </p:nvPr>
        </p:nvSpPr>
        <p:spPr/>
        <p:txBody>
          <a:bodyPr/>
          <a:lstStyle/>
          <a:p>
            <a:r>
              <a:rPr lang="en-GB"/>
              <a:t>MAS Mediation in Peace Processes</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‹nr.›</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a:t>Add a picture by dragging it onto the icon or by clicking on the icon</a:t>
            </a:r>
          </a:p>
        </p:txBody>
      </p:sp>
    </p:spTree>
    <p:extLst>
      <p:ext uri="{BB962C8B-B14F-4D97-AF65-F5344CB8AC3E}">
        <p14:creationId xmlns:p14="http://schemas.microsoft.com/office/powerpoint/2010/main" val="347140069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fi-FI"/>
              <a:t>14.07.2017</a:t>
            </a:r>
            <a:endParaRPr lang="en-GB" dirty="0"/>
          </a:p>
        </p:txBody>
      </p:sp>
      <p:sp>
        <p:nvSpPr>
          <p:cNvPr id="3" name="Fußzeilenplatzhalter 2"/>
          <p:cNvSpPr>
            <a:spLocks noGrp="1"/>
          </p:cNvSpPr>
          <p:nvPr>
            <p:ph type="ftr" sz="quarter" idx="11"/>
          </p:nvPr>
        </p:nvSpPr>
        <p:spPr/>
        <p:txBody>
          <a:bodyPr/>
          <a:lstStyle/>
          <a:p>
            <a:r>
              <a:rPr lang="en-GB"/>
              <a:t>MAS Mediation in Peace Processes</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‹nr.›</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5870259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emf"/><Relationship Id="rId5" Type="http://schemas.openxmlformats.org/officeDocument/2006/relationships/slideLayout" Target="../slideLayouts/slideLayout87.xml"/><Relationship Id="rId10" Type="http://schemas.openxmlformats.org/officeDocument/2006/relationships/theme" Target="../theme/theme10.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4.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emf"/><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emf"/><Relationship Id="rId5" Type="http://schemas.openxmlformats.org/officeDocument/2006/relationships/slideLayout" Target="../slideLayouts/slideLayout69.xml"/><Relationship Id="rId10" Type="http://schemas.openxmlformats.org/officeDocument/2006/relationships/theme" Target="../theme/theme8.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emf"/><Relationship Id="rId5" Type="http://schemas.openxmlformats.org/officeDocument/2006/relationships/slideLayout" Target="../slideLayouts/slideLayout78.xml"/><Relationship Id="rId10" Type="http://schemas.openxmlformats.org/officeDocument/2006/relationships/theme" Target="../theme/theme9.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dirty="0"/>
              <a:t>MAS Mediation in Peace Processes</a:t>
            </a:r>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endParaRPr lang="en-GB" sz="800" baseline="0"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1843" y="6245702"/>
            <a:ext cx="1267968" cy="5943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US" sz="900" b="1" kern="1200" dirty="0">
                <a:solidFill>
                  <a:schemeClr val="tx1"/>
                </a:solidFill>
                <a:effectLst/>
                <a:latin typeface="+mn-lt"/>
                <a:ea typeface="+mn-ea"/>
                <a:cs typeface="+mn-cs"/>
              </a:rPr>
              <a:t>MAS ETH Mediation in Peace Processes</a:t>
            </a:r>
            <a:r>
              <a:rPr lang="en-US" sz="900" kern="1200" dirty="0">
                <a:solidFill>
                  <a:schemeClr val="tx1"/>
                </a:solidFill>
                <a:effectLst/>
                <a:latin typeface="+mn-lt"/>
                <a:ea typeface="+mn-ea"/>
                <a:cs typeface="+mn-cs"/>
              </a:rPr>
              <a:t> </a:t>
            </a:r>
          </a:p>
          <a:p>
            <a:r>
              <a:rPr lang="de-CH" sz="900" kern="1200" dirty="0">
                <a:solidFill>
                  <a:schemeClr val="tx1"/>
                </a:solidFill>
                <a:effectLst/>
                <a:latin typeface="+mn-lt"/>
                <a:ea typeface="+mn-ea"/>
                <a:cs typeface="+mn-cs"/>
              </a:rPr>
              <a:t>ETH Zürich, </a:t>
            </a:r>
            <a:r>
              <a:rPr lang="de-CH" sz="900" kern="1200" dirty="0" err="1">
                <a:solidFill>
                  <a:schemeClr val="tx1"/>
                </a:solidFill>
                <a:effectLst/>
                <a:latin typeface="+mn-lt"/>
                <a:ea typeface="+mn-ea"/>
                <a:cs typeface="+mn-cs"/>
              </a:rPr>
              <a:t>Haldeneggsteig</a:t>
            </a:r>
            <a:r>
              <a:rPr lang="de-CH" sz="900" kern="1200" dirty="0">
                <a:solidFill>
                  <a:schemeClr val="tx1"/>
                </a:solidFill>
                <a:effectLst/>
                <a:latin typeface="+mn-lt"/>
                <a:ea typeface="+mn-ea"/>
                <a:cs typeface="+mn-cs"/>
              </a:rPr>
              <a:t> 4, 8092 Zürich, </a:t>
            </a:r>
            <a:r>
              <a:rPr lang="de-CH" sz="900" kern="1200" dirty="0" err="1">
                <a:solidFill>
                  <a:schemeClr val="tx1"/>
                </a:solidFill>
                <a:effectLst/>
                <a:latin typeface="+mn-lt"/>
                <a:ea typeface="+mn-ea"/>
                <a:cs typeface="+mn-cs"/>
              </a:rPr>
              <a:t>Switzerland</a:t>
            </a:r>
            <a:endParaRPr lang="en-US" sz="900" kern="1200" dirty="0">
              <a:solidFill>
                <a:schemeClr val="tx1"/>
              </a:solidFill>
              <a:effectLst/>
              <a:latin typeface="+mn-lt"/>
              <a:ea typeface="+mn-ea"/>
              <a:cs typeface="+mn-cs"/>
            </a:endParaRPr>
          </a:p>
          <a:p>
            <a:r>
              <a:rPr lang="de-CH" sz="900" kern="1200" dirty="0">
                <a:solidFill>
                  <a:schemeClr val="tx1"/>
                </a:solidFill>
                <a:effectLst/>
                <a:latin typeface="+mn-lt"/>
                <a:ea typeface="+mn-ea"/>
                <a:cs typeface="+mn-cs"/>
              </a:rPr>
              <a:t>www.mas-mediation.ethz.ch</a:t>
            </a:r>
            <a:endParaRPr lang="en-US"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6605529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793" y="-382712"/>
            <a:ext cx="9379990" cy="7159750"/>
            <a:chOff x="-377675" y="-385093"/>
            <a:chExt cx="9379990" cy="7159750"/>
          </a:xfrm>
        </p:grpSpPr>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13492067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15864194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178417533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22132703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202101149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pic>
        <p:nvPicPr>
          <p:cNvPr id="8" name="Picture 7"/>
          <p:cNvPicPr>
            <a:picLocks noChangeAspect="1"/>
          </p:cNvPicPr>
          <p:nvPr userDrawn="1"/>
        </p:nvPicPr>
        <p:blipFill>
          <a:blip r:embed="rId13"/>
          <a:stretch>
            <a:fillRect/>
          </a:stretch>
        </p:blipFill>
        <p:spPr>
          <a:xfrm>
            <a:off x="247341" y="6304951"/>
            <a:ext cx="3267739" cy="512108"/>
          </a:xfrm>
          <a:prstGeom prst="rect">
            <a:avLst/>
          </a:prstGeom>
        </p:spPr>
      </p:pic>
      <p:pic>
        <p:nvPicPr>
          <p:cNvPr id="32" name="Picture 31" descr="C:\Users\Isoahoe\AppData\Local\Temp\Temp1_eth-dgess-logo.zip\eth_dgess_logo\Webbereich\eth_dgess_logo_pos.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2271" y="6291653"/>
            <a:ext cx="1009650" cy="474345"/>
          </a:xfrm>
          <a:prstGeom prst="rect">
            <a:avLst/>
          </a:prstGeom>
          <a:solidFill>
            <a:schemeClr val="bg1"/>
          </a:solidFill>
          <a:ln>
            <a:noFill/>
          </a:ln>
        </p:spPr>
      </p:pic>
    </p:spTree>
    <p:extLst>
      <p:ext uri="{BB962C8B-B14F-4D97-AF65-F5344CB8AC3E}">
        <p14:creationId xmlns:p14="http://schemas.microsoft.com/office/powerpoint/2010/main" val="185308569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 id="2147483871" r:id="rId10"/>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191346101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fi-FI"/>
              <a:t>14.07.2017</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a:t>MAS Mediation in Peace Processes</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‹nr.›</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a:t>Erste</a:t>
            </a:r>
            <a:r>
              <a:rPr lang="en-GB" dirty="0"/>
              <a:t> </a:t>
            </a:r>
            <a:r>
              <a:rPr lang="en-GB" dirty="0" err="1"/>
              <a:t>Ebene</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a:t>|</a:t>
            </a:r>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a:t>|</a:t>
            </a:r>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a:t>Placeholder for organisational unit name / logo</a:t>
            </a:r>
            <a:br>
              <a:rPr lang="en-GB" sz="800" baseline="0" dirty="0"/>
            </a:br>
            <a:r>
              <a:rPr lang="en-GB" sz="800" baseline="0" dirty="0"/>
              <a:t>(edit in slide master via “View” &gt; “Slide Master”) </a:t>
            </a:r>
          </a:p>
        </p:txBody>
      </p:sp>
    </p:spTree>
    <p:extLst>
      <p:ext uri="{BB962C8B-B14F-4D97-AF65-F5344CB8AC3E}">
        <p14:creationId xmlns:p14="http://schemas.microsoft.com/office/powerpoint/2010/main" val="342620256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hyperlink" Target="mailto:duursma.allard@gmail.com" TargetMode="Externa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a:t>Allard Duursma</a:t>
            </a:r>
          </a:p>
          <a:p>
            <a:pPr algn="ctr"/>
            <a:r>
              <a:rPr lang="en-US" dirty="0"/>
              <a:t>allard.duursma@sipo.gess.ethz.ch</a:t>
            </a:r>
          </a:p>
          <a:p>
            <a:pPr algn="ctr"/>
            <a:r>
              <a:rPr lang="en-US" dirty="0"/>
              <a:t>@</a:t>
            </a:r>
            <a:r>
              <a:rPr lang="en-US" dirty="0" err="1"/>
              <a:t>AllardDuursma</a:t>
            </a:r>
            <a:endParaRPr lang="en-US" dirty="0"/>
          </a:p>
        </p:txBody>
      </p:sp>
      <p:sp>
        <p:nvSpPr>
          <p:cNvPr id="5" name="Slide Number Placeholder 4"/>
          <p:cNvSpPr>
            <a:spLocks noGrp="1"/>
          </p:cNvSpPr>
          <p:nvPr>
            <p:ph type="sldNum" sz="quarter" idx="12"/>
          </p:nvPr>
        </p:nvSpPr>
        <p:spPr/>
        <p:txBody>
          <a:bodyPr/>
          <a:lstStyle/>
          <a:p>
            <a:fld id="{6C6AE60A-B69C-4790-82F7-3882EDF23186}" type="slidenum">
              <a:rPr lang="en-GB" smtClean="0"/>
              <a:t>1</a:t>
            </a:fld>
            <a:endParaRPr lang="en-GB" dirty="0"/>
          </a:p>
        </p:txBody>
      </p:sp>
      <p:sp>
        <p:nvSpPr>
          <p:cNvPr id="6" name="Title 5"/>
          <p:cNvSpPr>
            <a:spLocks noGrp="1"/>
          </p:cNvSpPr>
          <p:nvPr>
            <p:ph type="ctrTitle"/>
          </p:nvPr>
        </p:nvSpPr>
        <p:spPr/>
        <p:txBody>
          <a:bodyPr/>
          <a:lstStyle/>
          <a:p>
            <a:pPr algn="ctr"/>
            <a:r>
              <a:rPr lang="en-US" dirty="0"/>
              <a:t>Peacekeeping Data and Predictive Peacekeeping</a:t>
            </a:r>
            <a:endParaRPr lang="de-CH" dirty="0"/>
          </a:p>
        </p:txBody>
      </p:sp>
      <p:pic>
        <p:nvPicPr>
          <p:cNvPr id="2052" name="Picture 4" descr="Afbeeldingsresultaat voor ucdp armed violence 2017"/>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1600" b="116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9592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Difference between Locations of Armed Clashes Reported in both the JMAC and the ACLED Datasets</a:t>
            </a:r>
            <a:endParaRPr lang="de-CH" dirty="0"/>
          </a:p>
        </p:txBody>
      </p:sp>
      <p:pic>
        <p:nvPicPr>
          <p:cNvPr id="4" name="Picture 4"/>
          <p:cNvPicPr>
            <a:picLocks noChangeAspect="1"/>
          </p:cNvPicPr>
          <p:nvPr/>
        </p:nvPicPr>
        <p:blipFill>
          <a:blip r:embed="rId2"/>
          <a:stretch>
            <a:fillRect/>
          </a:stretch>
        </p:blipFill>
        <p:spPr>
          <a:xfrm>
            <a:off x="249271" y="1451440"/>
            <a:ext cx="3618916" cy="5339018"/>
          </a:xfrm>
          <a:prstGeom prst="rect">
            <a:avLst/>
          </a:prstGeom>
        </p:spPr>
      </p:pic>
      <p:sp>
        <p:nvSpPr>
          <p:cNvPr id="5" name="Rechteck 4"/>
          <p:cNvSpPr/>
          <p:nvPr/>
        </p:nvSpPr>
        <p:spPr>
          <a:xfrm>
            <a:off x="3275856" y="3036557"/>
            <a:ext cx="5328592" cy="1200329"/>
          </a:xfrm>
          <a:prstGeom prst="rect">
            <a:avLst/>
          </a:prstGeom>
        </p:spPr>
        <p:txBody>
          <a:bodyPr wrap="square">
            <a:spAutoFit/>
          </a:bodyPr>
          <a:lstStyle/>
          <a:p>
            <a:r>
              <a:rPr lang="de-CH" dirty="0"/>
              <a:t>Note: The </a:t>
            </a:r>
            <a:r>
              <a:rPr lang="de-CH" dirty="0" err="1"/>
              <a:t>lines</a:t>
            </a:r>
            <a:r>
              <a:rPr lang="de-CH" dirty="0"/>
              <a:t> </a:t>
            </a:r>
            <a:r>
              <a:rPr lang="de-CH" dirty="0" err="1"/>
              <a:t>connect</a:t>
            </a:r>
            <a:r>
              <a:rPr lang="de-CH" dirty="0"/>
              <a:t> </a:t>
            </a:r>
            <a:r>
              <a:rPr lang="de-CH" dirty="0" err="1"/>
              <a:t>the</a:t>
            </a:r>
            <a:r>
              <a:rPr lang="de-CH" dirty="0"/>
              <a:t> </a:t>
            </a:r>
            <a:r>
              <a:rPr lang="de-CH" dirty="0" err="1"/>
              <a:t>locations</a:t>
            </a:r>
            <a:r>
              <a:rPr lang="de-CH" dirty="0"/>
              <a:t> of </a:t>
            </a:r>
            <a:r>
              <a:rPr lang="de-CH" dirty="0" err="1"/>
              <a:t>events</a:t>
            </a:r>
            <a:r>
              <a:rPr lang="de-CH" dirty="0"/>
              <a:t> </a:t>
            </a:r>
            <a:r>
              <a:rPr lang="de-CH" dirty="0" err="1"/>
              <a:t>specified</a:t>
            </a:r>
            <a:r>
              <a:rPr lang="de-CH" dirty="0"/>
              <a:t> in </a:t>
            </a:r>
            <a:r>
              <a:rPr lang="de-CH" dirty="0" err="1"/>
              <a:t>the</a:t>
            </a:r>
            <a:r>
              <a:rPr lang="de-CH" dirty="0"/>
              <a:t> JMAC </a:t>
            </a:r>
            <a:r>
              <a:rPr lang="de-CH" dirty="0" err="1"/>
              <a:t>and</a:t>
            </a:r>
            <a:r>
              <a:rPr lang="de-CH" dirty="0"/>
              <a:t> </a:t>
            </a:r>
            <a:r>
              <a:rPr lang="de-CH" dirty="0" err="1"/>
              <a:t>the</a:t>
            </a:r>
            <a:r>
              <a:rPr lang="de-CH" dirty="0"/>
              <a:t> ACLED </a:t>
            </a:r>
            <a:r>
              <a:rPr lang="de-CH" dirty="0" err="1"/>
              <a:t>datasets</a:t>
            </a:r>
            <a:r>
              <a:rPr lang="de-CH" dirty="0"/>
              <a:t>. </a:t>
            </a:r>
            <a:r>
              <a:rPr lang="de-CH" dirty="0" err="1"/>
              <a:t>Colour</a:t>
            </a:r>
            <a:r>
              <a:rPr lang="de-CH" dirty="0"/>
              <a:t> </a:t>
            </a:r>
            <a:r>
              <a:rPr lang="de-CH" dirty="0" err="1"/>
              <a:t>intensity</a:t>
            </a:r>
            <a:r>
              <a:rPr lang="de-CH" dirty="0"/>
              <a:t> </a:t>
            </a:r>
            <a:r>
              <a:rPr lang="de-CH" dirty="0" err="1"/>
              <a:t>is</a:t>
            </a:r>
            <a:r>
              <a:rPr lang="de-CH" dirty="0"/>
              <a:t> </a:t>
            </a:r>
            <a:r>
              <a:rPr lang="de-CH" dirty="0" err="1"/>
              <a:t>scaled</a:t>
            </a:r>
            <a:r>
              <a:rPr lang="de-CH" dirty="0"/>
              <a:t> </a:t>
            </a:r>
            <a:r>
              <a:rPr lang="de-CH" dirty="0" err="1"/>
              <a:t>by</a:t>
            </a:r>
            <a:r>
              <a:rPr lang="de-CH" dirty="0"/>
              <a:t> </a:t>
            </a:r>
            <a:r>
              <a:rPr lang="de-CH" dirty="0" err="1"/>
              <a:t>length</a:t>
            </a:r>
            <a:r>
              <a:rPr lang="de-CH" dirty="0"/>
              <a:t>, such </a:t>
            </a:r>
            <a:r>
              <a:rPr lang="de-CH" dirty="0" err="1"/>
              <a:t>that</a:t>
            </a:r>
            <a:r>
              <a:rPr lang="de-CH" dirty="0"/>
              <a:t> </a:t>
            </a:r>
            <a:r>
              <a:rPr lang="de-CH" dirty="0" err="1"/>
              <a:t>longer</a:t>
            </a:r>
            <a:r>
              <a:rPr lang="de-CH" dirty="0"/>
              <a:t> </a:t>
            </a:r>
            <a:r>
              <a:rPr lang="de-CH" dirty="0" err="1"/>
              <a:t>lines</a:t>
            </a:r>
            <a:r>
              <a:rPr lang="de-CH" dirty="0"/>
              <a:t> </a:t>
            </a:r>
            <a:r>
              <a:rPr lang="de-CH" dirty="0" err="1"/>
              <a:t>are</a:t>
            </a:r>
            <a:r>
              <a:rPr lang="de-CH" dirty="0"/>
              <a:t> </a:t>
            </a:r>
            <a:r>
              <a:rPr lang="de-CH" dirty="0" err="1"/>
              <a:t>more</a:t>
            </a:r>
            <a:r>
              <a:rPr lang="de-CH" dirty="0"/>
              <a:t> </a:t>
            </a:r>
            <a:r>
              <a:rPr lang="de-CH" dirty="0" err="1"/>
              <a:t>visible</a:t>
            </a:r>
            <a:endParaRPr lang="de-CH" dirty="0"/>
          </a:p>
        </p:txBody>
      </p:sp>
    </p:spTree>
    <p:extLst>
      <p:ext uri="{BB962C8B-B14F-4D97-AF65-F5344CB8AC3E}">
        <p14:creationId xmlns:p14="http://schemas.microsoft.com/office/powerpoint/2010/main" val="352524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Innovations in the field</a:t>
            </a:r>
            <a:endParaRPr lang="de-CH" dirty="0"/>
          </a:p>
        </p:txBody>
      </p:sp>
      <p:sp>
        <p:nvSpPr>
          <p:cNvPr id="3" name="Inhaltsplatzhalter 2"/>
          <p:cNvSpPr>
            <a:spLocks noGrp="1"/>
          </p:cNvSpPr>
          <p:nvPr>
            <p:ph idx="1"/>
          </p:nvPr>
        </p:nvSpPr>
        <p:spPr>
          <a:xfrm>
            <a:off x="323850" y="1345781"/>
            <a:ext cx="8483938" cy="4213224"/>
          </a:xfrm>
        </p:spPr>
        <p:txBody>
          <a:bodyPr/>
          <a:lstStyle/>
          <a:p>
            <a:r>
              <a:rPr lang="en-US" dirty="0"/>
              <a:t>Local innovation, ad hoc and mission-driven</a:t>
            </a:r>
          </a:p>
          <a:p>
            <a:pPr marL="0" indent="0">
              <a:buNone/>
            </a:pPr>
            <a:endParaRPr lang="en-US" dirty="0"/>
          </a:p>
          <a:p>
            <a:r>
              <a:rPr lang="en-US" dirty="0"/>
              <a:t>Image analysis</a:t>
            </a:r>
          </a:p>
          <a:p>
            <a:endParaRPr lang="en-US" dirty="0"/>
          </a:p>
          <a:p>
            <a:r>
              <a:rPr lang="en-US" dirty="0"/>
              <a:t>Drones </a:t>
            </a:r>
          </a:p>
          <a:p>
            <a:endParaRPr lang="en-US" dirty="0"/>
          </a:p>
          <a:p>
            <a:r>
              <a:rPr lang="en-US" dirty="0"/>
              <a:t>ASIFU in Mali</a:t>
            </a:r>
          </a:p>
          <a:p>
            <a:endParaRPr lang="en-US" dirty="0"/>
          </a:p>
          <a:p>
            <a:endParaRPr lang="en-US" dirty="0"/>
          </a:p>
        </p:txBody>
      </p:sp>
      <p:pic>
        <p:nvPicPr>
          <p:cNvPr id="1026" name="Picture 2" descr="Afbeeldingsresultaat voor ASIFU ma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961611"/>
            <a:ext cx="4995005" cy="332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8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SAGE</a:t>
            </a:r>
            <a:endParaRPr lang="de-CH" dirty="0"/>
          </a:p>
        </p:txBody>
      </p:sp>
      <p:sp>
        <p:nvSpPr>
          <p:cNvPr id="3" name="Inhaltsplatzhalter 2"/>
          <p:cNvSpPr>
            <a:spLocks noGrp="1"/>
          </p:cNvSpPr>
          <p:nvPr>
            <p:ph idx="1"/>
          </p:nvPr>
        </p:nvSpPr>
        <p:spPr>
          <a:xfrm>
            <a:off x="179512" y="1052736"/>
            <a:ext cx="8856984" cy="5184552"/>
          </a:xfrm>
        </p:spPr>
        <p:txBody>
          <a:bodyPr/>
          <a:lstStyle/>
          <a:p>
            <a:r>
              <a:rPr lang="en-GB" sz="2800" dirty="0"/>
              <a:t>The Situational Awareness Geospatial Enterprise </a:t>
            </a:r>
          </a:p>
          <a:p>
            <a:endParaRPr lang="en-US" sz="900" dirty="0"/>
          </a:p>
          <a:p>
            <a:r>
              <a:rPr lang="en-US" sz="2800" dirty="0"/>
              <a:t>Incident and event database tool (based on </a:t>
            </a:r>
            <a:r>
              <a:rPr lang="en-US" sz="2800" dirty="0" err="1"/>
              <a:t>Ushahidi</a:t>
            </a:r>
            <a:r>
              <a:rPr lang="en-US" sz="2800" dirty="0"/>
              <a:t>)</a:t>
            </a:r>
          </a:p>
          <a:p>
            <a:pPr lvl="1"/>
            <a:r>
              <a:rPr lang="en-US" sz="2400" dirty="0"/>
              <a:t>Structured data – type of event,  # of victims, ethnicity, geotagged location, # and affiliation of perpetrators</a:t>
            </a:r>
          </a:p>
          <a:p>
            <a:pPr lvl="1"/>
            <a:r>
              <a:rPr lang="en-US" sz="2400" dirty="0"/>
              <a:t>Input at field office level, corroboration at higher levels</a:t>
            </a:r>
          </a:p>
          <a:p>
            <a:pPr lvl="1"/>
            <a:r>
              <a:rPr lang="en-US" sz="2400" dirty="0"/>
              <a:t>Computer, pad or phone input</a:t>
            </a:r>
          </a:p>
          <a:p>
            <a:pPr lvl="1"/>
            <a:r>
              <a:rPr lang="en-US" sz="2400" dirty="0"/>
              <a:t>Lots of data</a:t>
            </a:r>
          </a:p>
          <a:p>
            <a:pPr lvl="1"/>
            <a:endParaRPr lang="en-US" sz="900" dirty="0"/>
          </a:p>
          <a:p>
            <a:r>
              <a:rPr lang="en-GB" sz="2800" dirty="0"/>
              <a:t>Huge step in terms of systematically collecting information and possibly systematically distributing information</a:t>
            </a:r>
          </a:p>
          <a:p>
            <a:endParaRPr lang="de-CH" sz="2800" dirty="0"/>
          </a:p>
        </p:txBody>
      </p:sp>
    </p:spTree>
    <p:extLst>
      <p:ext uri="{BB962C8B-B14F-4D97-AF65-F5344CB8AC3E}">
        <p14:creationId xmlns:p14="http://schemas.microsoft.com/office/powerpoint/2010/main" val="1883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 look into the future</a:t>
            </a:r>
            <a:endParaRPr lang="de-CH" dirty="0"/>
          </a:p>
        </p:txBody>
      </p:sp>
      <p:sp>
        <p:nvSpPr>
          <p:cNvPr id="3" name="Inhaltsplatzhalter 2"/>
          <p:cNvSpPr>
            <a:spLocks noGrp="1"/>
          </p:cNvSpPr>
          <p:nvPr>
            <p:ph idx="1"/>
          </p:nvPr>
        </p:nvSpPr>
        <p:spPr>
          <a:xfrm>
            <a:off x="323850" y="1772816"/>
            <a:ext cx="8483938" cy="4464472"/>
          </a:xfrm>
        </p:spPr>
        <p:txBody>
          <a:bodyPr/>
          <a:lstStyle/>
          <a:p>
            <a:r>
              <a:rPr lang="en-US" sz="2800" dirty="0"/>
              <a:t>SAGE could be used to </a:t>
            </a:r>
            <a:r>
              <a:rPr lang="en-US" sz="2800" u="sng" dirty="0"/>
              <a:t>explain</a:t>
            </a:r>
            <a:r>
              <a:rPr lang="en-US" sz="2800" dirty="0"/>
              <a:t> and </a:t>
            </a:r>
            <a:r>
              <a:rPr lang="en-US" sz="2800" u="sng" dirty="0"/>
              <a:t>predict</a:t>
            </a:r>
            <a:r>
              <a:rPr lang="en-US" sz="2800" dirty="0"/>
              <a:t> the occurrence, escalation, duration, termination, and possible spread of different types of armed violence</a:t>
            </a:r>
          </a:p>
          <a:p>
            <a:endParaRPr lang="en-GB" sz="2800" dirty="0"/>
          </a:p>
          <a:p>
            <a:r>
              <a:rPr lang="en-GB" sz="2800" dirty="0"/>
              <a:t>“New York is a black hole into which our reports descend”</a:t>
            </a:r>
          </a:p>
          <a:p>
            <a:pPr lvl="1"/>
            <a:r>
              <a:rPr lang="en-GB" sz="2400" dirty="0"/>
              <a:t>SAGE could ensure a two-way flow of information</a:t>
            </a:r>
            <a:endParaRPr lang="en-US" sz="2400" dirty="0"/>
          </a:p>
          <a:p>
            <a:endParaRPr lang="en-US" sz="2800" dirty="0"/>
          </a:p>
          <a:p>
            <a:endParaRPr lang="de-CH" sz="2800" dirty="0"/>
          </a:p>
        </p:txBody>
      </p:sp>
    </p:spTree>
    <p:extLst>
      <p:ext uri="{BB962C8B-B14F-4D97-AF65-F5344CB8AC3E}">
        <p14:creationId xmlns:p14="http://schemas.microsoft.com/office/powerpoint/2010/main" val="378849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Explaining and predicting: possible uses of peacekeeping data</a:t>
            </a:r>
            <a:endParaRPr lang="de-CH" dirty="0"/>
          </a:p>
        </p:txBody>
      </p:sp>
      <p:sp>
        <p:nvSpPr>
          <p:cNvPr id="3" name="Inhaltsplatzhalter 2"/>
          <p:cNvSpPr>
            <a:spLocks noGrp="1"/>
          </p:cNvSpPr>
          <p:nvPr>
            <p:ph idx="1"/>
          </p:nvPr>
        </p:nvSpPr>
        <p:spPr/>
        <p:txBody>
          <a:bodyPr/>
          <a:lstStyle/>
          <a:p>
            <a:r>
              <a:rPr lang="en-US" sz="3200" dirty="0"/>
              <a:t>Explaining</a:t>
            </a:r>
          </a:p>
          <a:p>
            <a:pPr lvl="1"/>
            <a:r>
              <a:rPr lang="en-US" sz="2800" dirty="0"/>
              <a:t>Where do peacekeepers go?</a:t>
            </a:r>
          </a:p>
          <a:p>
            <a:pPr lvl="1"/>
            <a:r>
              <a:rPr lang="en-US" sz="2800" dirty="0"/>
              <a:t>The effectiveness of mediating local conflict</a:t>
            </a:r>
          </a:p>
          <a:p>
            <a:pPr lvl="1"/>
            <a:r>
              <a:rPr lang="en-US" sz="2800" dirty="0"/>
              <a:t>The obstruction of peacekeepers</a:t>
            </a:r>
          </a:p>
          <a:p>
            <a:endParaRPr lang="en-US" sz="3200" dirty="0"/>
          </a:p>
          <a:p>
            <a:r>
              <a:rPr lang="en-US" sz="3200" dirty="0"/>
              <a:t>Predicting</a:t>
            </a:r>
          </a:p>
          <a:p>
            <a:pPr lvl="1"/>
            <a:r>
              <a:rPr lang="en-US" sz="2800" dirty="0"/>
              <a:t>Predicting armed violence</a:t>
            </a:r>
          </a:p>
          <a:p>
            <a:endParaRPr lang="en-US" sz="3200" dirty="0"/>
          </a:p>
          <a:p>
            <a:endParaRPr lang="de-CH" sz="3200" dirty="0"/>
          </a:p>
        </p:txBody>
      </p:sp>
    </p:spTree>
    <p:extLst>
      <p:ext uri="{BB962C8B-B14F-4D97-AF65-F5344CB8AC3E}">
        <p14:creationId xmlns:p14="http://schemas.microsoft.com/office/powerpoint/2010/main" val="425569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11AB1F22-2548-4E62-9301-2B881C6E9996}"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15</a:t>
            </a:fld>
            <a:endParaRPr lang="de-CH"/>
          </a:p>
        </p:txBody>
      </p:sp>
      <p:pic>
        <p:nvPicPr>
          <p:cNvPr id="7" name="Grafik 6"/>
          <p:cNvPicPr>
            <a:picLocks noChangeAspect="1"/>
          </p:cNvPicPr>
          <p:nvPr/>
        </p:nvPicPr>
        <p:blipFill>
          <a:blip r:embed="rId2"/>
          <a:stretch>
            <a:fillRect/>
          </a:stretch>
        </p:blipFill>
        <p:spPr>
          <a:xfrm>
            <a:off x="929576" y="620714"/>
            <a:ext cx="7272486" cy="6114720"/>
          </a:xfrm>
          <a:prstGeom prst="rect">
            <a:avLst/>
          </a:prstGeom>
        </p:spPr>
      </p:pic>
    </p:spTree>
    <p:extLst>
      <p:ext uri="{BB962C8B-B14F-4D97-AF65-F5344CB8AC3E}">
        <p14:creationId xmlns:p14="http://schemas.microsoft.com/office/powerpoint/2010/main" val="175392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sp>
        <p:nvSpPr>
          <p:cNvPr id="4" name="Datumsplatzhalter 3"/>
          <p:cNvSpPr>
            <a:spLocks noGrp="1"/>
          </p:cNvSpPr>
          <p:nvPr>
            <p:ph type="dt" sz="half" idx="10"/>
          </p:nvPr>
        </p:nvSpPr>
        <p:spPr/>
        <p:txBody>
          <a:bodyPr/>
          <a:lstStyle/>
          <a:p>
            <a:fld id="{08E2EA30-CEF6-43C0-9A53-48169C9FC480}"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16</a:t>
            </a:fld>
            <a:endParaRPr lang="de-CH"/>
          </a:p>
        </p:txBody>
      </p:sp>
      <p:pic>
        <p:nvPicPr>
          <p:cNvPr id="7" name="Grafik 6"/>
          <p:cNvPicPr>
            <a:picLocks noChangeAspect="1"/>
          </p:cNvPicPr>
          <p:nvPr/>
        </p:nvPicPr>
        <p:blipFill>
          <a:blip r:embed="rId2"/>
          <a:stretch>
            <a:fillRect/>
          </a:stretch>
        </p:blipFill>
        <p:spPr>
          <a:xfrm>
            <a:off x="1475655" y="634588"/>
            <a:ext cx="5698921" cy="6142450"/>
          </a:xfrm>
          <a:prstGeom prst="rect">
            <a:avLst/>
          </a:prstGeom>
        </p:spPr>
      </p:pic>
    </p:spTree>
    <p:extLst>
      <p:ext uri="{BB962C8B-B14F-4D97-AF65-F5344CB8AC3E}">
        <p14:creationId xmlns:p14="http://schemas.microsoft.com/office/powerpoint/2010/main" val="105869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0" y="1340768"/>
            <a:ext cx="3002959" cy="3568845"/>
          </a:xfrm>
          <a:prstGeom prst="rect">
            <a:avLst/>
          </a:prstGeom>
        </p:spPr>
      </p:pic>
      <p:sp>
        <p:nvSpPr>
          <p:cNvPr id="9" name="Rectangle 8"/>
          <p:cNvSpPr/>
          <p:nvPr/>
        </p:nvSpPr>
        <p:spPr>
          <a:xfrm>
            <a:off x="240261" y="5124374"/>
            <a:ext cx="3725701" cy="1015663"/>
          </a:xfrm>
          <a:prstGeom prst="rect">
            <a:avLst/>
          </a:prstGeom>
        </p:spPr>
        <p:txBody>
          <a:bodyPr wrap="square">
            <a:spAutoFit/>
          </a:bodyPr>
          <a:lstStyle/>
          <a:p>
            <a:r>
              <a:rPr lang="en-GB" sz="1500" dirty="0"/>
              <a:t>8 May 08: </a:t>
            </a:r>
            <a:r>
              <a:rPr lang="en-GB" sz="1500" dirty="0" err="1"/>
              <a:t>Ladob</a:t>
            </a:r>
            <a:r>
              <a:rPr lang="en-GB" sz="1500" dirty="0"/>
              <a:t> Village has been set ablaze as a result of fighting between </a:t>
            </a:r>
            <a:r>
              <a:rPr lang="en-GB" sz="1500" dirty="0" err="1"/>
              <a:t>Birgid</a:t>
            </a:r>
            <a:r>
              <a:rPr lang="en-GB" sz="1500" dirty="0"/>
              <a:t> (supported by SLA F/W) and Zaghawa (supported by SLA/MM).</a:t>
            </a:r>
          </a:p>
        </p:txBody>
      </p:sp>
      <p:sp>
        <p:nvSpPr>
          <p:cNvPr id="11" name="Title 1"/>
          <p:cNvSpPr txBox="1">
            <a:spLocks/>
          </p:cNvSpPr>
          <p:nvPr/>
        </p:nvSpPr>
        <p:spPr>
          <a:xfrm>
            <a:off x="330958" y="705461"/>
            <a:ext cx="8813042" cy="745612"/>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t>Analyzing Local Peacemaking Efforts</a:t>
            </a:r>
            <a:endParaRPr lang="en-GB" sz="4500" b="1" dirty="0"/>
          </a:p>
        </p:txBody>
      </p:sp>
      <p:pic>
        <p:nvPicPr>
          <p:cNvPr id="7" name="Picture 4"/>
          <p:cNvPicPr>
            <a:picLocks noChangeAspect="1"/>
          </p:cNvPicPr>
          <p:nvPr/>
        </p:nvPicPr>
        <p:blipFill>
          <a:blip r:embed="rId4"/>
          <a:stretch>
            <a:fillRect/>
          </a:stretch>
        </p:blipFill>
        <p:spPr>
          <a:xfrm>
            <a:off x="3555875" y="1307242"/>
            <a:ext cx="5226955" cy="3821418"/>
          </a:xfrm>
          <a:prstGeom prst="rect">
            <a:avLst/>
          </a:prstGeom>
        </p:spPr>
      </p:pic>
      <p:sp>
        <p:nvSpPr>
          <p:cNvPr id="10" name="Rectangle 9"/>
          <p:cNvSpPr/>
          <p:nvPr/>
        </p:nvSpPr>
        <p:spPr>
          <a:xfrm>
            <a:off x="4013875" y="5125667"/>
            <a:ext cx="4816868" cy="1246495"/>
          </a:xfrm>
          <a:prstGeom prst="rect">
            <a:avLst/>
          </a:prstGeom>
        </p:spPr>
        <p:txBody>
          <a:bodyPr wrap="square">
            <a:spAutoFit/>
          </a:bodyPr>
          <a:lstStyle/>
          <a:p>
            <a:r>
              <a:rPr lang="en-GB" sz="1500" dirty="0"/>
              <a:t>15 May 2008: UNAMID forces and civilian component have been mediating the conflict that opposes the Birgit to the Zaghawa and their respective affiliated movements, the SLA FW and the SLA MM. The </a:t>
            </a:r>
            <a:r>
              <a:rPr lang="en-GB" sz="1500" dirty="0" err="1"/>
              <a:t>wali</a:t>
            </a:r>
            <a:r>
              <a:rPr lang="en-GB" sz="1500" dirty="0"/>
              <a:t> of South Darfur has also addressed the issue.</a:t>
            </a:r>
          </a:p>
        </p:txBody>
      </p:sp>
    </p:spTree>
    <p:extLst>
      <p:ext uri="{BB962C8B-B14F-4D97-AF65-F5344CB8AC3E}">
        <p14:creationId xmlns:p14="http://schemas.microsoft.com/office/powerpoint/2010/main" val="41616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9C0E4-E491-49D2-A6AA-83FEBA976407}"/>
              </a:ext>
            </a:extLst>
          </p:cNvPr>
          <p:cNvSpPr>
            <a:spLocks noGrp="1"/>
          </p:cNvSpPr>
          <p:nvPr>
            <p:ph type="title"/>
          </p:nvPr>
        </p:nvSpPr>
        <p:spPr>
          <a:xfrm>
            <a:off x="119269" y="937281"/>
            <a:ext cx="9024731" cy="994172"/>
          </a:xfrm>
        </p:spPr>
        <p:txBody>
          <a:bodyPr>
            <a:noAutofit/>
          </a:bodyPr>
          <a:lstStyle/>
          <a:p>
            <a:r>
              <a:rPr lang="en-GB" sz="2400" dirty="0"/>
              <a:t>The Spatial Correlation between the Targeting of Civilians and the Obstruction and Intimidation of UNAMID in Darfur, January 2008 – March 2009</a:t>
            </a:r>
          </a:p>
        </p:txBody>
      </p:sp>
      <p:pic>
        <p:nvPicPr>
          <p:cNvPr id="7" name="Afbeelding 6">
            <a:extLst>
              <a:ext uri="{FF2B5EF4-FFF2-40B4-BE49-F238E27FC236}">
                <a16:creationId xmlns:a16="http://schemas.microsoft.com/office/drawing/2014/main" id="{31853162-BDA7-4955-9021-9EC9E37C5348}"/>
              </a:ext>
            </a:extLst>
          </p:cNvPr>
          <p:cNvPicPr>
            <a:picLocks noChangeAspect="1"/>
          </p:cNvPicPr>
          <p:nvPr/>
        </p:nvPicPr>
        <p:blipFill>
          <a:blip r:embed="rId3"/>
          <a:stretch>
            <a:fillRect/>
          </a:stretch>
        </p:blipFill>
        <p:spPr>
          <a:xfrm>
            <a:off x="267177" y="2155313"/>
            <a:ext cx="3728759" cy="4702687"/>
          </a:xfrm>
          <a:prstGeom prst="rect">
            <a:avLst/>
          </a:prstGeom>
        </p:spPr>
      </p:pic>
      <p:pic>
        <p:nvPicPr>
          <p:cNvPr id="5" name="Grafik 4"/>
          <p:cNvPicPr>
            <a:picLocks noChangeAspect="1"/>
          </p:cNvPicPr>
          <p:nvPr/>
        </p:nvPicPr>
        <p:blipFill>
          <a:blip r:embed="rId4"/>
          <a:stretch>
            <a:fillRect/>
          </a:stretch>
        </p:blipFill>
        <p:spPr>
          <a:xfrm>
            <a:off x="4211960" y="2287217"/>
            <a:ext cx="4629388" cy="4438878"/>
          </a:xfrm>
          <a:prstGeom prst="rect">
            <a:avLst/>
          </a:prstGeom>
        </p:spPr>
      </p:pic>
    </p:spTree>
    <p:extLst>
      <p:ext uri="{BB962C8B-B14F-4D97-AF65-F5344CB8AC3E}">
        <p14:creationId xmlns:p14="http://schemas.microsoft.com/office/powerpoint/2010/main" val="422785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dirty="0"/>
              <a:t>Snoopers (I)</a:t>
            </a:r>
            <a:endParaRPr lang="en-GB" sz="4050" dirty="0"/>
          </a:p>
        </p:txBody>
      </p:sp>
      <p:sp>
        <p:nvSpPr>
          <p:cNvPr id="3" name="Content Placeholder 2"/>
          <p:cNvSpPr>
            <a:spLocks noGrp="1"/>
          </p:cNvSpPr>
          <p:nvPr>
            <p:ph idx="1"/>
          </p:nvPr>
        </p:nvSpPr>
        <p:spPr>
          <a:xfrm>
            <a:off x="323850" y="1592714"/>
            <a:ext cx="8483938" cy="4644574"/>
          </a:xfrm>
        </p:spPr>
        <p:txBody>
          <a:bodyPr/>
          <a:lstStyle/>
          <a:p>
            <a:r>
              <a:rPr lang="en-GB" dirty="0"/>
              <a:t>Conflict parties that are targeting civilians do not want “snoopers” around that can collect information on human rights abuses and the targeting of civilians</a:t>
            </a:r>
          </a:p>
        </p:txBody>
      </p:sp>
      <p:pic>
        <p:nvPicPr>
          <p:cNvPr id="4" name="Picture 8" descr="https://az734552.vo.msecnd.net/cache/e/a/4/d/0/b/ea4d0bc33580f012a87f030f5f37e83179f8b7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75" y="3328339"/>
            <a:ext cx="3464719" cy="24645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251953" y="3328339"/>
            <a:ext cx="4406522" cy="964757"/>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sz="1800" dirty="0"/>
              <a:t>During the first half of 2016, some 250 people died in Jebel </a:t>
            </a:r>
            <a:r>
              <a:rPr lang="en-GB" sz="1800" dirty="0" err="1"/>
              <a:t>Marra</a:t>
            </a:r>
            <a:r>
              <a:rPr lang="en-GB" sz="1800" dirty="0"/>
              <a:t> as a result of the use of chemical weapons</a:t>
            </a:r>
            <a:endParaRPr lang="en-US" sz="1800" dirty="0"/>
          </a:p>
          <a:p>
            <a:pPr lvl="1"/>
            <a:endParaRPr lang="en-GB" sz="1800" dirty="0"/>
          </a:p>
        </p:txBody>
      </p:sp>
    </p:spTree>
    <p:extLst>
      <p:ext uri="{BB962C8B-B14F-4D97-AF65-F5344CB8AC3E}">
        <p14:creationId xmlns:p14="http://schemas.microsoft.com/office/powerpoint/2010/main" val="312807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Overview</a:t>
            </a:r>
            <a:endParaRPr lang="de-CH" dirty="0"/>
          </a:p>
        </p:txBody>
      </p:sp>
      <p:sp>
        <p:nvSpPr>
          <p:cNvPr id="3" name="Inhaltsplatzhalter 2"/>
          <p:cNvSpPr>
            <a:spLocks noGrp="1"/>
          </p:cNvSpPr>
          <p:nvPr>
            <p:ph idx="1"/>
          </p:nvPr>
        </p:nvSpPr>
        <p:spPr/>
        <p:txBody>
          <a:bodyPr/>
          <a:lstStyle/>
          <a:p>
            <a:r>
              <a:rPr lang="en-US" dirty="0"/>
              <a:t>Where do we come from?</a:t>
            </a:r>
          </a:p>
          <a:p>
            <a:endParaRPr lang="en-US" dirty="0"/>
          </a:p>
          <a:p>
            <a:r>
              <a:rPr lang="en-US" dirty="0"/>
              <a:t>Where are we currently?</a:t>
            </a:r>
          </a:p>
          <a:p>
            <a:endParaRPr lang="en-US" dirty="0"/>
          </a:p>
          <a:p>
            <a:r>
              <a:rPr lang="en-US" dirty="0"/>
              <a:t>Where could we be going?</a:t>
            </a:r>
            <a:endParaRPr lang="de-CH" dirty="0"/>
          </a:p>
        </p:txBody>
      </p:sp>
    </p:spTree>
    <p:extLst>
      <p:ext uri="{BB962C8B-B14F-4D97-AF65-F5344CB8AC3E}">
        <p14:creationId xmlns:p14="http://schemas.microsoft.com/office/powerpoint/2010/main" val="220259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dirty="0"/>
              <a:t>Snoopers (II)</a:t>
            </a:r>
            <a:endParaRPr lang="en-GB" sz="4050" dirty="0"/>
          </a:p>
        </p:txBody>
      </p:sp>
      <p:sp>
        <p:nvSpPr>
          <p:cNvPr id="3" name="Content Placeholder 2"/>
          <p:cNvSpPr>
            <a:spLocks noGrp="1"/>
          </p:cNvSpPr>
          <p:nvPr>
            <p:ph idx="1"/>
          </p:nvPr>
        </p:nvSpPr>
        <p:spPr>
          <a:xfrm>
            <a:off x="628650" y="1772816"/>
            <a:ext cx="4161714" cy="3717157"/>
          </a:xfrm>
        </p:spPr>
        <p:txBody>
          <a:bodyPr/>
          <a:lstStyle/>
          <a:p>
            <a:r>
              <a:rPr lang="en-US" dirty="0"/>
              <a:t>Rape cover-up case in </a:t>
            </a:r>
            <a:r>
              <a:rPr lang="en-US" dirty="0" err="1"/>
              <a:t>Tabit</a:t>
            </a:r>
            <a:r>
              <a:rPr lang="en-US" dirty="0"/>
              <a:t> in October 2014</a:t>
            </a:r>
          </a:p>
          <a:p>
            <a:endParaRPr lang="en-US" dirty="0"/>
          </a:p>
          <a:p>
            <a:r>
              <a:rPr lang="en-GB" dirty="0"/>
              <a:t>On 9 November 2014, the Government of Sudan gave peacekeepers brief access, but security forces prevented them from carrying out a credible investigation</a:t>
            </a:r>
          </a:p>
        </p:txBody>
      </p:sp>
      <p:pic>
        <p:nvPicPr>
          <p:cNvPr id="3076" name="Picture 4" descr="2015AFR_Darfur_Rape_Pres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542" y="1772816"/>
            <a:ext cx="4001330" cy="266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30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3" y="957085"/>
            <a:ext cx="7886700" cy="994172"/>
          </a:xfrm>
        </p:spPr>
        <p:txBody>
          <a:bodyPr>
            <a:normAutofit/>
          </a:bodyPr>
          <a:lstStyle/>
          <a:p>
            <a:r>
              <a:rPr lang="en-US" sz="4050" dirty="0"/>
              <a:t>Protectors</a:t>
            </a:r>
            <a:endParaRPr lang="en-GB" sz="4050" dirty="0"/>
          </a:p>
        </p:txBody>
      </p:sp>
      <p:sp>
        <p:nvSpPr>
          <p:cNvPr id="3" name="Content Placeholder 2"/>
          <p:cNvSpPr>
            <a:spLocks noGrp="1"/>
          </p:cNvSpPr>
          <p:nvPr>
            <p:ph idx="1"/>
          </p:nvPr>
        </p:nvSpPr>
        <p:spPr>
          <a:xfrm>
            <a:off x="150126" y="2891797"/>
            <a:ext cx="8843749" cy="3263504"/>
          </a:xfrm>
        </p:spPr>
        <p:txBody>
          <a:bodyPr>
            <a:normAutofit fontScale="85000" lnSpcReduction="20000"/>
          </a:bodyPr>
          <a:lstStyle/>
          <a:p>
            <a:pPr marL="0" indent="0">
              <a:buNone/>
            </a:pPr>
            <a:r>
              <a:rPr lang="en-GB" dirty="0"/>
              <a:t>“The AU had been attempting to deploy troops in </a:t>
            </a:r>
            <a:r>
              <a:rPr lang="en-GB" dirty="0" err="1"/>
              <a:t>Khor</a:t>
            </a:r>
            <a:r>
              <a:rPr lang="en-GB" dirty="0"/>
              <a:t> </a:t>
            </a:r>
            <a:r>
              <a:rPr lang="en-GB" dirty="0" err="1"/>
              <a:t>Abeche</a:t>
            </a:r>
            <a:r>
              <a:rPr lang="en-GB" dirty="0"/>
              <a:t> ever since an incident in which the </a:t>
            </a:r>
            <a:r>
              <a:rPr lang="en-GB" dirty="0" err="1"/>
              <a:t>Missirya</a:t>
            </a:r>
            <a:r>
              <a:rPr lang="en-GB" dirty="0"/>
              <a:t> [a Darfurian Arab tribe] accused [</a:t>
            </a:r>
            <a:r>
              <a:rPr lang="en-GB" dirty="0" err="1"/>
              <a:t>Minni</a:t>
            </a:r>
            <a:r>
              <a:rPr lang="en-GB" dirty="0"/>
              <a:t>] </a:t>
            </a:r>
            <a:r>
              <a:rPr lang="en-GB" dirty="0" err="1"/>
              <a:t>Minnawi</a:t>
            </a:r>
            <a:r>
              <a:rPr lang="en-GB" dirty="0"/>
              <a:t> [one of the Darfurian rebel leaders] fighters of stealing 150 cows and refusing to hand over the bodies of two men killed in an earlier attack. The AU and the UN accused the government of ‘deliberate procrastination’ in authorizing the African Union Mission in Sudan (AMIS) deployment despite the fact that the </a:t>
            </a:r>
            <a:r>
              <a:rPr lang="en-GB" dirty="0" err="1"/>
              <a:t>Nazir</a:t>
            </a:r>
            <a:r>
              <a:rPr lang="en-GB" dirty="0"/>
              <a:t> </a:t>
            </a:r>
            <a:r>
              <a:rPr lang="en-GB" dirty="0" err="1"/>
              <a:t>Tijan</a:t>
            </a:r>
            <a:r>
              <a:rPr lang="en-GB" dirty="0"/>
              <a:t> [an Arab militia leader] ‘had in their very presence repeatedly threatened the destruction of </a:t>
            </a:r>
            <a:r>
              <a:rPr lang="en-GB" dirty="0" err="1"/>
              <a:t>Khor</a:t>
            </a:r>
            <a:r>
              <a:rPr lang="en-GB" dirty="0"/>
              <a:t> </a:t>
            </a:r>
            <a:r>
              <a:rPr lang="en-GB" dirty="0" err="1"/>
              <a:t>Abeche</a:t>
            </a:r>
            <a:r>
              <a:rPr lang="en-GB" dirty="0"/>
              <a:t>’. While the government stalled, the militia struck, sending 350 men into </a:t>
            </a:r>
            <a:r>
              <a:rPr lang="en-GB" dirty="0" err="1"/>
              <a:t>Khor</a:t>
            </a:r>
            <a:r>
              <a:rPr lang="en-GB" dirty="0"/>
              <a:t> </a:t>
            </a:r>
            <a:r>
              <a:rPr lang="en-GB" dirty="0" err="1"/>
              <a:t>Abeche</a:t>
            </a:r>
            <a:r>
              <a:rPr lang="en-GB" dirty="0"/>
              <a:t> on horseback and camel, ‘killing, burning, and destroying everything in their paths and leaving in their wake total destruction with only the mosque and the school spared’” </a:t>
            </a:r>
            <a:r>
              <a:rPr lang="en-GB" sz="1800" dirty="0"/>
              <a:t>(Flint &amp; de Waal, 2008: 155-156).</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651" y="957085"/>
            <a:ext cx="4271613" cy="173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fld id="{6F3B9145-A910-45CB-A616-29915F9B6B9F}"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22</a:t>
            </a:fld>
            <a:endParaRPr lang="de-CH"/>
          </a:p>
        </p:txBody>
      </p:sp>
      <p:pic>
        <p:nvPicPr>
          <p:cNvPr id="8" name="Grafik 7"/>
          <p:cNvPicPr>
            <a:picLocks noChangeAspect="1"/>
          </p:cNvPicPr>
          <p:nvPr/>
        </p:nvPicPr>
        <p:blipFill>
          <a:blip r:embed="rId2"/>
          <a:stretch>
            <a:fillRect/>
          </a:stretch>
        </p:blipFill>
        <p:spPr>
          <a:xfrm>
            <a:off x="2123728" y="620714"/>
            <a:ext cx="4176142" cy="6089165"/>
          </a:xfrm>
          <a:prstGeom prst="rect">
            <a:avLst/>
          </a:prstGeom>
        </p:spPr>
      </p:pic>
    </p:spTree>
    <p:extLst>
      <p:ext uri="{BB962C8B-B14F-4D97-AF65-F5344CB8AC3E}">
        <p14:creationId xmlns:p14="http://schemas.microsoft.com/office/powerpoint/2010/main" val="65054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AI Peace?</a:t>
            </a:r>
            <a:endParaRPr lang="de-CH" dirty="0"/>
          </a:p>
        </p:txBody>
      </p:sp>
      <p:sp>
        <p:nvSpPr>
          <p:cNvPr id="3" name="Inhaltsplatzhalter 2"/>
          <p:cNvSpPr>
            <a:spLocks noGrp="1"/>
          </p:cNvSpPr>
          <p:nvPr>
            <p:ph idx="1"/>
          </p:nvPr>
        </p:nvSpPr>
        <p:spPr>
          <a:xfrm>
            <a:off x="323850" y="1592714"/>
            <a:ext cx="8483938" cy="4644574"/>
          </a:xfrm>
        </p:spPr>
        <p:txBody>
          <a:bodyPr/>
          <a:lstStyle/>
          <a:p>
            <a:r>
              <a:rPr lang="en-US" dirty="0"/>
              <a:t>Early warning / prediction as the holy grail</a:t>
            </a:r>
          </a:p>
          <a:p>
            <a:endParaRPr lang="en-US" dirty="0"/>
          </a:p>
          <a:p>
            <a:r>
              <a:rPr lang="en-US" dirty="0"/>
              <a:t>Artificial intelligence understood as machine learning</a:t>
            </a:r>
          </a:p>
          <a:p>
            <a:endParaRPr lang="en-US" dirty="0"/>
          </a:p>
          <a:p>
            <a:r>
              <a:rPr lang="en-US" dirty="0"/>
              <a:t>Machine learning is defined as “the automated detection of meaningful patterns in data”, Shai </a:t>
            </a:r>
            <a:r>
              <a:rPr lang="en-US" dirty="0" err="1"/>
              <a:t>Shalev-Shwartz</a:t>
            </a:r>
            <a:r>
              <a:rPr lang="en-US" dirty="0"/>
              <a:t> and Shai Ben-David. </a:t>
            </a:r>
            <a:r>
              <a:rPr lang="en-US" i="1" dirty="0"/>
              <a:t>Understanding Machine Learning: From Theory to Algorithms</a:t>
            </a:r>
            <a:r>
              <a:rPr lang="en-US" dirty="0"/>
              <a:t>. Cambridge: Cambridge University Press, 2014: p. vii.</a:t>
            </a:r>
          </a:p>
          <a:p>
            <a:endParaRPr lang="de-CH" dirty="0"/>
          </a:p>
        </p:txBody>
      </p:sp>
    </p:spTree>
    <p:extLst>
      <p:ext uri="{BB962C8B-B14F-4D97-AF65-F5344CB8AC3E}">
        <p14:creationId xmlns:p14="http://schemas.microsoft.com/office/powerpoint/2010/main" val="176115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The Spatial Correlation between JMAC Reports on Tensions and the Targeting of Civilians in Darfur in January 2008</a:t>
            </a:r>
            <a:endParaRPr lang="de-CH" dirty="0"/>
          </a:p>
        </p:txBody>
      </p:sp>
      <p:sp>
        <p:nvSpPr>
          <p:cNvPr id="3" name="Inhaltsplatzhalter 2"/>
          <p:cNvSpPr>
            <a:spLocks noGrp="1"/>
          </p:cNvSpPr>
          <p:nvPr>
            <p:ph idx="1"/>
          </p:nvPr>
        </p:nvSpPr>
        <p:spPr>
          <a:xfrm>
            <a:off x="5239379" y="2104300"/>
            <a:ext cx="3888110" cy="4213224"/>
          </a:xfrm>
        </p:spPr>
        <p:txBody>
          <a:bodyPr/>
          <a:lstStyle/>
          <a:p>
            <a:pPr marL="0" indent="0">
              <a:buNone/>
            </a:pPr>
            <a:r>
              <a:rPr lang="en-US" dirty="0"/>
              <a:t>“On 20 May 08, SLA/MM stated that according to their information </a:t>
            </a:r>
            <a:r>
              <a:rPr lang="en-US" dirty="0" err="1"/>
              <a:t>GoS</a:t>
            </a:r>
            <a:r>
              <a:rPr lang="en-US" dirty="0"/>
              <a:t> affiliated armed groups are mobilizing with the purpose to attack several SLA/MM controlled villages, including </a:t>
            </a:r>
            <a:r>
              <a:rPr lang="en-US" dirty="0" err="1"/>
              <a:t>Muhajeriya</a:t>
            </a:r>
            <a:r>
              <a:rPr lang="en-US" dirty="0"/>
              <a:t>, </a:t>
            </a:r>
            <a:r>
              <a:rPr lang="en-US" dirty="0" err="1"/>
              <a:t>Labado</a:t>
            </a:r>
            <a:r>
              <a:rPr lang="en-US" dirty="0"/>
              <a:t> and Marla.”</a:t>
            </a:r>
            <a:endParaRPr lang="de-CH"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7524" y="2057990"/>
            <a:ext cx="4898532" cy="4213224"/>
          </a:xfrm>
          <a:prstGeom prst="rect">
            <a:avLst/>
          </a:prstGeom>
          <a:noFill/>
          <a:ln>
            <a:noFill/>
          </a:ln>
        </p:spPr>
      </p:pic>
    </p:spTree>
    <p:extLst>
      <p:ext uri="{BB962C8B-B14F-4D97-AF65-F5344CB8AC3E}">
        <p14:creationId xmlns:p14="http://schemas.microsoft.com/office/powerpoint/2010/main" val="387300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Prediction</a:t>
            </a:r>
            <a:endParaRPr lang="de-CH" dirty="0"/>
          </a:p>
        </p:txBody>
      </p:sp>
      <p:sp>
        <p:nvSpPr>
          <p:cNvPr id="3" name="Inhaltsplatzhalter 2"/>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25E20EC4-3620-4BED-9F29-D1FEDCE3D227}" type="slidenum">
              <a:rPr lang="de-CH" smtClean="0"/>
              <a:t>25</a:t>
            </a:fld>
            <a:endParaRPr lang="de-CH"/>
          </a:p>
        </p:txBody>
      </p:sp>
      <p:pic>
        <p:nvPicPr>
          <p:cNvPr id="3074" name="Picture 2" descr="Afbeeldingsresultaat voor artificial intelligence predictive analy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7" y="1592227"/>
            <a:ext cx="9096375"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4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Some caveats… </a:t>
            </a:r>
            <a:endParaRPr lang="de-CH" dirty="0"/>
          </a:p>
        </p:txBody>
      </p:sp>
      <p:sp>
        <p:nvSpPr>
          <p:cNvPr id="3" name="Inhaltsplatzhalter 2"/>
          <p:cNvSpPr>
            <a:spLocks noGrp="1"/>
          </p:cNvSpPr>
          <p:nvPr>
            <p:ph idx="1"/>
          </p:nvPr>
        </p:nvSpPr>
        <p:spPr>
          <a:xfrm>
            <a:off x="323850" y="1484784"/>
            <a:ext cx="8483938" cy="4752504"/>
          </a:xfrm>
        </p:spPr>
        <p:txBody>
          <a:bodyPr/>
          <a:lstStyle/>
          <a:p>
            <a:r>
              <a:rPr lang="en-US" dirty="0"/>
              <a:t>Garbage in, garbage out</a:t>
            </a:r>
          </a:p>
          <a:p>
            <a:endParaRPr lang="en-US" dirty="0"/>
          </a:p>
          <a:p>
            <a:r>
              <a:rPr lang="en-US" dirty="0"/>
              <a:t>Conflict processes are incredibly complex because they ”typically encompass an unwieldy set of actors interacting in surprising and, by definition, rule-breaking ways” (</a:t>
            </a:r>
            <a:r>
              <a:rPr lang="en-US" dirty="0" err="1"/>
              <a:t>Cederman</a:t>
            </a:r>
            <a:r>
              <a:rPr lang="en-US" dirty="0"/>
              <a:t> and </a:t>
            </a:r>
            <a:r>
              <a:rPr lang="en-US" dirty="0" err="1"/>
              <a:t>Weidmann</a:t>
            </a:r>
            <a:r>
              <a:rPr lang="en-US" dirty="0"/>
              <a:t> 2017: 475)</a:t>
            </a:r>
          </a:p>
          <a:p>
            <a:endParaRPr lang="en-US" dirty="0"/>
          </a:p>
          <a:p>
            <a:r>
              <a:rPr lang="en-US" dirty="0"/>
              <a:t>Level 2 chaos: chaos that reacts to predictions about it</a:t>
            </a:r>
          </a:p>
          <a:p>
            <a:endParaRPr lang="en-US" dirty="0"/>
          </a:p>
        </p:txBody>
      </p:sp>
    </p:spTree>
    <p:extLst>
      <p:ext uri="{BB962C8B-B14F-4D97-AF65-F5344CB8AC3E}">
        <p14:creationId xmlns:p14="http://schemas.microsoft.com/office/powerpoint/2010/main" val="19530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284DB-5EB9-4656-9DD4-F4367E47841D}"/>
              </a:ext>
            </a:extLst>
          </p:cNvPr>
          <p:cNvSpPr>
            <a:spLocks noGrp="1"/>
          </p:cNvSpPr>
          <p:nvPr>
            <p:ph type="title"/>
          </p:nvPr>
        </p:nvSpPr>
        <p:spPr/>
        <p:txBody>
          <a:bodyPr/>
          <a:lstStyle/>
          <a:p>
            <a:r>
              <a:rPr lang="en-GB" dirty="0"/>
              <a:t>Translating Early Warning into Early Action</a:t>
            </a:r>
          </a:p>
        </p:txBody>
      </p:sp>
      <p:sp>
        <p:nvSpPr>
          <p:cNvPr id="3" name="Tijdelijke aanduiding voor inhoud 2">
            <a:extLst>
              <a:ext uri="{FF2B5EF4-FFF2-40B4-BE49-F238E27FC236}">
                <a16:creationId xmlns:a16="http://schemas.microsoft.com/office/drawing/2014/main" id="{00AA904C-73D9-4131-9D9F-91EAB0840F6A}"/>
              </a:ext>
            </a:extLst>
          </p:cNvPr>
          <p:cNvSpPr>
            <a:spLocks noGrp="1"/>
          </p:cNvSpPr>
          <p:nvPr>
            <p:ph idx="1"/>
          </p:nvPr>
        </p:nvSpPr>
        <p:spPr>
          <a:xfrm>
            <a:off x="323850" y="1844824"/>
            <a:ext cx="8483938" cy="4392464"/>
          </a:xfrm>
        </p:spPr>
        <p:txBody>
          <a:bodyPr/>
          <a:lstStyle/>
          <a:p>
            <a:r>
              <a:rPr lang="en-GB" sz="2800" dirty="0"/>
              <a:t>Identifying risks to the mission </a:t>
            </a:r>
          </a:p>
          <a:p>
            <a:endParaRPr lang="en-GB" sz="2800" dirty="0"/>
          </a:p>
          <a:p>
            <a:r>
              <a:rPr lang="en-GB" sz="2800" dirty="0"/>
              <a:t>Deploying troops </a:t>
            </a:r>
          </a:p>
          <a:p>
            <a:endParaRPr lang="en-GB" sz="2800" dirty="0"/>
          </a:p>
          <a:p>
            <a:r>
              <a:rPr lang="en-GB" sz="2800" dirty="0"/>
              <a:t>Conflict prevention efforts</a:t>
            </a:r>
          </a:p>
          <a:p>
            <a:endParaRPr lang="en-GB" sz="2800" dirty="0"/>
          </a:p>
          <a:p>
            <a:r>
              <a:rPr lang="en-GB" sz="2800" dirty="0"/>
              <a:t>“Big brains, little hands?”</a:t>
            </a:r>
          </a:p>
        </p:txBody>
      </p:sp>
    </p:spTree>
    <p:extLst>
      <p:ext uri="{BB962C8B-B14F-4D97-AF65-F5344CB8AC3E}">
        <p14:creationId xmlns:p14="http://schemas.microsoft.com/office/powerpoint/2010/main" val="2411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Limits of information…</a:t>
            </a:r>
            <a:endParaRPr lang="de-CH"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360324650"/>
              </p:ext>
            </p:extLst>
          </p:nvPr>
        </p:nvGraphicFramePr>
        <p:xfrm>
          <a:off x="539552" y="1333941"/>
          <a:ext cx="8280597" cy="2383092"/>
        </p:xfrm>
        <a:graphic>
          <a:graphicData uri="http://schemas.openxmlformats.org/drawingml/2006/table">
            <a:tbl>
              <a:tblPr firstRow="1" firstCol="1" bandRow="1">
                <a:tableStyleId>{5C22544A-7EE6-4342-B048-85BDC9FD1C3A}</a:tableStyleId>
              </a:tblPr>
              <a:tblGrid>
                <a:gridCol w="2759893">
                  <a:extLst>
                    <a:ext uri="{9D8B030D-6E8A-4147-A177-3AD203B41FA5}">
                      <a16:colId xmlns:a16="http://schemas.microsoft.com/office/drawing/2014/main" val="1324963368"/>
                    </a:ext>
                  </a:extLst>
                </a:gridCol>
                <a:gridCol w="2759893">
                  <a:extLst>
                    <a:ext uri="{9D8B030D-6E8A-4147-A177-3AD203B41FA5}">
                      <a16:colId xmlns:a16="http://schemas.microsoft.com/office/drawing/2014/main" val="2771104966"/>
                    </a:ext>
                  </a:extLst>
                </a:gridCol>
                <a:gridCol w="2760811">
                  <a:extLst>
                    <a:ext uri="{9D8B030D-6E8A-4147-A177-3AD203B41FA5}">
                      <a16:colId xmlns:a16="http://schemas.microsoft.com/office/drawing/2014/main" val="2298595489"/>
                    </a:ext>
                  </a:extLst>
                </a:gridCol>
              </a:tblGrid>
              <a:tr h="794364">
                <a:tc>
                  <a:txBody>
                    <a:bodyPr/>
                    <a:lstStyle/>
                    <a:p>
                      <a:pPr algn="just">
                        <a:lnSpc>
                          <a:spcPct val="150000"/>
                        </a:lnSpc>
                        <a:spcAft>
                          <a:spcPts val="600"/>
                        </a:spcAft>
                      </a:pPr>
                      <a:r>
                        <a:rPr lang="de-CH" sz="2000" dirty="0">
                          <a:effectLst/>
                        </a:rPr>
                        <a:t> </a:t>
                      </a:r>
                      <a:endParaRPr lang="de-CH" sz="1800" dirty="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a:effectLst/>
                        </a:rPr>
                        <a:t>Information</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a:effectLst/>
                        </a:rPr>
                        <a:t>Frames of reference</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extLst>
                  <a:ext uri="{0D108BD9-81ED-4DB2-BD59-A6C34878D82A}">
                    <a16:rowId xmlns:a16="http://schemas.microsoft.com/office/drawing/2014/main" val="1219216092"/>
                  </a:ext>
                </a:extLst>
              </a:tr>
              <a:tr h="794364">
                <a:tc>
                  <a:txBody>
                    <a:bodyPr/>
                    <a:lstStyle/>
                    <a:p>
                      <a:pPr algn="just">
                        <a:lnSpc>
                          <a:spcPct val="150000"/>
                        </a:lnSpc>
                        <a:spcAft>
                          <a:spcPts val="600"/>
                        </a:spcAft>
                      </a:pPr>
                      <a:r>
                        <a:rPr lang="en-GB" sz="2000">
                          <a:effectLst/>
                        </a:rPr>
                        <a:t>Lack of…</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dirty="0">
                          <a:effectLst/>
                        </a:rPr>
                        <a:t>Uncertainty</a:t>
                      </a:r>
                      <a:endParaRPr lang="de-CH" sz="1800" dirty="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a:effectLst/>
                        </a:rPr>
                        <a:t>Ambiguity</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extLst>
                  <a:ext uri="{0D108BD9-81ED-4DB2-BD59-A6C34878D82A}">
                    <a16:rowId xmlns:a16="http://schemas.microsoft.com/office/drawing/2014/main" val="3608538135"/>
                  </a:ext>
                </a:extLst>
              </a:tr>
              <a:tr h="794364">
                <a:tc>
                  <a:txBody>
                    <a:bodyPr/>
                    <a:lstStyle/>
                    <a:p>
                      <a:pPr algn="just">
                        <a:lnSpc>
                          <a:spcPct val="150000"/>
                        </a:lnSpc>
                        <a:spcAft>
                          <a:spcPts val="600"/>
                        </a:spcAft>
                      </a:pPr>
                      <a:r>
                        <a:rPr lang="en-GB" sz="2000">
                          <a:effectLst/>
                        </a:rPr>
                        <a:t>Variety/diversity of…</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a:effectLst/>
                        </a:rPr>
                        <a:t>Complexity</a:t>
                      </a:r>
                      <a:endParaRPr lang="de-CH" sz="180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tc>
                  <a:txBody>
                    <a:bodyPr/>
                    <a:lstStyle/>
                    <a:p>
                      <a:pPr algn="just">
                        <a:lnSpc>
                          <a:spcPct val="150000"/>
                        </a:lnSpc>
                        <a:spcAft>
                          <a:spcPts val="600"/>
                        </a:spcAft>
                      </a:pPr>
                      <a:r>
                        <a:rPr lang="en-GB" sz="2000" dirty="0">
                          <a:effectLst/>
                        </a:rPr>
                        <a:t>Equivocality</a:t>
                      </a:r>
                      <a:endParaRPr lang="de-CH" sz="1800" dirty="0">
                        <a:effectLst/>
                        <a:latin typeface="Calibri" panose="020F0502020204030204" pitchFamily="34" charset="0"/>
                        <a:ea typeface="Calibri" panose="020F0502020204030204" pitchFamily="34" charset="0"/>
                        <a:cs typeface="Arial" panose="020B0604020202020204" pitchFamily="34" charset="0"/>
                      </a:endParaRPr>
                    </a:p>
                  </a:txBody>
                  <a:tcPr marL="43129" marR="43129" marT="0" marB="0"/>
                </a:tc>
                <a:extLst>
                  <a:ext uri="{0D108BD9-81ED-4DB2-BD59-A6C34878D82A}">
                    <a16:rowId xmlns:a16="http://schemas.microsoft.com/office/drawing/2014/main" val="800374754"/>
                  </a:ext>
                </a:extLst>
              </a:tr>
            </a:tbl>
          </a:graphicData>
        </a:graphic>
      </p:graphicFrame>
      <p:pic>
        <p:nvPicPr>
          <p:cNvPr id="6" name="Grafik 5"/>
          <p:cNvPicPr>
            <a:picLocks noChangeAspect="1"/>
          </p:cNvPicPr>
          <p:nvPr/>
        </p:nvPicPr>
        <p:blipFill>
          <a:blip r:embed="rId3"/>
          <a:stretch>
            <a:fillRect/>
          </a:stretch>
        </p:blipFill>
        <p:spPr>
          <a:xfrm>
            <a:off x="2915816" y="3844590"/>
            <a:ext cx="4654789" cy="2533780"/>
          </a:xfrm>
          <a:prstGeom prst="rect">
            <a:avLst/>
          </a:prstGeom>
        </p:spPr>
      </p:pic>
    </p:spTree>
    <p:extLst>
      <p:ext uri="{BB962C8B-B14F-4D97-AF65-F5344CB8AC3E}">
        <p14:creationId xmlns:p14="http://schemas.microsoft.com/office/powerpoint/2010/main" val="265091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Cable from Kigali to New York on 8 April 1994, two days after the plane with Rwandan President </a:t>
            </a:r>
            <a:r>
              <a:rPr lang="en-US" dirty="0" err="1"/>
              <a:t>Habyarimana</a:t>
            </a:r>
            <a:r>
              <a:rPr lang="en-US" dirty="0"/>
              <a:t> was shot down</a:t>
            </a:r>
            <a:endParaRPr lang="de-CH" dirty="0"/>
          </a:p>
        </p:txBody>
      </p:sp>
      <p:sp>
        <p:nvSpPr>
          <p:cNvPr id="3" name="Inhaltsplatzhalter 2"/>
          <p:cNvSpPr>
            <a:spLocks noGrp="1"/>
          </p:cNvSpPr>
          <p:nvPr>
            <p:ph idx="1"/>
          </p:nvPr>
        </p:nvSpPr>
        <p:spPr>
          <a:xfrm>
            <a:off x="323850" y="2132856"/>
            <a:ext cx="8483938" cy="4104432"/>
          </a:xfrm>
        </p:spPr>
        <p:txBody>
          <a:bodyPr/>
          <a:lstStyle/>
          <a:p>
            <a:r>
              <a:rPr lang="en-US" dirty="0"/>
              <a:t>Head of UNAMIR Jacques-Roger </a:t>
            </a:r>
            <a:r>
              <a:rPr lang="en-US" dirty="0" err="1"/>
              <a:t>Booh-Booh</a:t>
            </a:r>
            <a:r>
              <a:rPr lang="en-US" dirty="0"/>
              <a:t>: “The security situation in Rwanda is somewhat worsening, but this development is mainly linked to fighting between government forces and the RPF in the northern part of Rwanda”</a:t>
            </a:r>
          </a:p>
          <a:p>
            <a:r>
              <a:rPr lang="en-US" dirty="0"/>
              <a:t>UNAMIR Force Commander </a:t>
            </a:r>
            <a:r>
              <a:rPr lang="en-US" dirty="0" err="1"/>
              <a:t>Roméo</a:t>
            </a:r>
            <a:r>
              <a:rPr lang="en-US" dirty="0"/>
              <a:t> </a:t>
            </a:r>
            <a:r>
              <a:rPr lang="en-US" dirty="0" err="1"/>
              <a:t>Dallaire</a:t>
            </a:r>
            <a:r>
              <a:rPr lang="en-US" dirty="0"/>
              <a:t>: “The Appearance of a very well planned, organized, deliberate and conducted campaign of terror initiated principally by the Presidential Guard since the morning after the death of the Head of State has completely reoriented the situation in Kigali.”</a:t>
            </a:r>
            <a:endParaRPr lang="de-CH" dirty="0"/>
          </a:p>
        </p:txBody>
      </p:sp>
      <p:sp>
        <p:nvSpPr>
          <p:cNvPr id="4" name="Datumsplatzhalter 3"/>
          <p:cNvSpPr>
            <a:spLocks noGrp="1"/>
          </p:cNvSpPr>
          <p:nvPr>
            <p:ph type="dt" sz="half" idx="10"/>
          </p:nvPr>
        </p:nvSpPr>
        <p:spPr/>
        <p:txBody>
          <a:bodyPr/>
          <a:lstStyle/>
          <a:p>
            <a:fld id="{94143151-B5C5-4EDE-8ABD-797615F7C0A8}"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29</a:t>
            </a:fld>
            <a:endParaRPr lang="de-CH"/>
          </a:p>
        </p:txBody>
      </p:sp>
    </p:spTree>
    <p:extLst>
      <p:ext uri="{BB962C8B-B14F-4D97-AF65-F5344CB8AC3E}">
        <p14:creationId xmlns:p14="http://schemas.microsoft.com/office/powerpoint/2010/main" val="171268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90830"/>
            <a:ext cx="7886700" cy="864779"/>
          </a:xfrm>
        </p:spPr>
        <p:txBody>
          <a:bodyPr>
            <a:normAutofit fontScale="90000"/>
          </a:bodyPr>
          <a:lstStyle/>
          <a:p>
            <a:r>
              <a:rPr lang="en-US" dirty="0"/>
              <a:t>Collection and distribution of information within the UN – the early days</a:t>
            </a:r>
            <a:endParaRPr lang="de-CH" dirty="0"/>
          </a:p>
        </p:txBody>
      </p:sp>
      <p:sp>
        <p:nvSpPr>
          <p:cNvPr id="3" name="Inhaltsplatzhalter 2"/>
          <p:cNvSpPr>
            <a:spLocks noGrp="1"/>
          </p:cNvSpPr>
          <p:nvPr>
            <p:ph idx="1"/>
          </p:nvPr>
        </p:nvSpPr>
        <p:spPr>
          <a:xfrm>
            <a:off x="628651" y="2226469"/>
            <a:ext cx="3921227" cy="3263504"/>
          </a:xfrm>
        </p:spPr>
        <p:txBody>
          <a:bodyPr/>
          <a:lstStyle/>
          <a:p>
            <a:endParaRPr lang="de-CH" dirty="0"/>
          </a:p>
        </p:txBody>
      </p:sp>
      <p:pic>
        <p:nvPicPr>
          <p:cNvPr id="1026" name="Picture 2" descr="Image result for united nations donkeys post 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48" y="1555609"/>
            <a:ext cx="4670117" cy="472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0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Ethical considerations</a:t>
            </a:r>
            <a:endParaRPr lang="de-CH" dirty="0"/>
          </a:p>
        </p:txBody>
      </p:sp>
      <p:sp>
        <p:nvSpPr>
          <p:cNvPr id="3" name="Inhaltsplatzhalter 2"/>
          <p:cNvSpPr>
            <a:spLocks noGrp="1"/>
          </p:cNvSpPr>
          <p:nvPr>
            <p:ph idx="1"/>
          </p:nvPr>
        </p:nvSpPr>
        <p:spPr/>
        <p:txBody>
          <a:bodyPr/>
          <a:lstStyle/>
          <a:p>
            <a:r>
              <a:rPr lang="en-US" dirty="0"/>
              <a:t>Distancing effect – ‘</a:t>
            </a:r>
            <a:r>
              <a:rPr lang="en-US" dirty="0" err="1"/>
              <a:t>bunkerization</a:t>
            </a:r>
            <a:r>
              <a:rPr lang="en-US" dirty="0"/>
              <a:t>’, remote management and self-help</a:t>
            </a:r>
          </a:p>
          <a:p>
            <a:endParaRPr lang="en-US" dirty="0"/>
          </a:p>
          <a:p>
            <a:r>
              <a:rPr lang="en-US" dirty="0"/>
              <a:t>Data storage, life-cycle, access, integrity, privacy and risk of </a:t>
            </a:r>
            <a:r>
              <a:rPr lang="en-US" dirty="0" err="1"/>
              <a:t>reidentification</a:t>
            </a:r>
            <a:endParaRPr lang="en-US" dirty="0"/>
          </a:p>
          <a:p>
            <a:endParaRPr lang="de-CH" dirty="0"/>
          </a:p>
        </p:txBody>
      </p:sp>
    </p:spTree>
    <p:extLst>
      <p:ext uri="{BB962C8B-B14F-4D97-AF65-F5344CB8AC3E}">
        <p14:creationId xmlns:p14="http://schemas.microsoft.com/office/powerpoint/2010/main" val="2515815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a:t>
            </a:r>
            <a:endParaRPr lang="de-CH" dirty="0"/>
          </a:p>
        </p:txBody>
      </p:sp>
      <p:pic>
        <p:nvPicPr>
          <p:cNvPr id="7" name="Inhaltsplatzhalter 6"/>
          <p:cNvPicPr>
            <a:picLocks noGrp="1" noChangeAspect="1"/>
          </p:cNvPicPr>
          <p:nvPr>
            <p:ph idx="1"/>
          </p:nvPr>
        </p:nvPicPr>
        <p:blipFill>
          <a:blip r:embed="rId2"/>
          <a:stretch>
            <a:fillRect/>
          </a:stretch>
        </p:blipFill>
        <p:spPr>
          <a:xfrm>
            <a:off x="1382227" y="1916832"/>
            <a:ext cx="1606633" cy="3359323"/>
          </a:xfrm>
          <a:prstGeom prst="rect">
            <a:avLst/>
          </a:prstGeom>
        </p:spPr>
      </p:pic>
      <p:sp>
        <p:nvSpPr>
          <p:cNvPr id="4" name="Datumsplatzhalter 3"/>
          <p:cNvSpPr>
            <a:spLocks noGrp="1"/>
          </p:cNvSpPr>
          <p:nvPr>
            <p:ph type="dt" sz="half" idx="10"/>
          </p:nvPr>
        </p:nvSpPr>
        <p:spPr/>
        <p:txBody>
          <a:bodyPr/>
          <a:lstStyle/>
          <a:p>
            <a:fld id="{666EA92C-9E5D-4C9D-B5BC-442D1CD05FB9}"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31</a:t>
            </a:fld>
            <a:endParaRPr lang="de-CH"/>
          </a:p>
        </p:txBody>
      </p:sp>
      <p:pic>
        <p:nvPicPr>
          <p:cNvPr id="4098" name="Picture 2" descr="Afbeeldingsresultaat voor i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12776"/>
            <a:ext cx="2304256" cy="465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38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pPr marL="0" indent="0">
              <a:buNone/>
            </a:pPr>
            <a:endParaRPr lang="en-US" dirty="0"/>
          </a:p>
          <a:p>
            <a:pPr marL="0" indent="0" algn="ctr">
              <a:buNone/>
            </a:pPr>
            <a:r>
              <a:rPr lang="en-US" sz="3600" dirty="0"/>
              <a:t>Thank you</a:t>
            </a:r>
          </a:p>
          <a:p>
            <a:pPr marL="0" indent="0" algn="ctr">
              <a:buNone/>
            </a:pPr>
            <a:endParaRPr lang="en-US" sz="3600" dirty="0"/>
          </a:p>
          <a:p>
            <a:pPr marL="0" indent="0" algn="ctr">
              <a:buNone/>
            </a:pPr>
            <a:r>
              <a:rPr lang="en-US" sz="3600" dirty="0">
                <a:hlinkClick r:id="rId2"/>
              </a:rPr>
              <a:t>duursma.allard@gmail.com</a:t>
            </a:r>
            <a:endParaRPr lang="en-US" sz="3600" dirty="0"/>
          </a:p>
          <a:p>
            <a:pPr marL="0" indent="0" algn="ctr">
              <a:buNone/>
            </a:pPr>
            <a:r>
              <a:rPr lang="en-US" sz="3600" dirty="0"/>
              <a:t>@</a:t>
            </a:r>
            <a:r>
              <a:rPr lang="en-US" sz="3600" dirty="0" err="1"/>
              <a:t>AllardDuursma</a:t>
            </a:r>
            <a:endParaRPr lang="de-CH" sz="3600" dirty="0"/>
          </a:p>
        </p:txBody>
      </p:sp>
      <p:sp>
        <p:nvSpPr>
          <p:cNvPr id="4" name="Datumsplatzhalter 3"/>
          <p:cNvSpPr>
            <a:spLocks noGrp="1"/>
          </p:cNvSpPr>
          <p:nvPr>
            <p:ph type="dt" sz="half" idx="10"/>
          </p:nvPr>
        </p:nvSpPr>
        <p:spPr/>
        <p:txBody>
          <a:bodyPr/>
          <a:lstStyle/>
          <a:p>
            <a:fld id="{30C5EE35-903F-4C02-87E4-606D31BAE6C5}"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32</a:t>
            </a:fld>
            <a:endParaRPr lang="de-CH"/>
          </a:p>
        </p:txBody>
      </p:sp>
    </p:spTree>
    <p:extLst>
      <p:ext uri="{BB962C8B-B14F-4D97-AF65-F5344CB8AC3E}">
        <p14:creationId xmlns:p14="http://schemas.microsoft.com/office/powerpoint/2010/main" val="365184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607" y="926609"/>
            <a:ext cx="7886700" cy="994172"/>
          </a:xfrm>
        </p:spPr>
        <p:txBody>
          <a:bodyPr/>
          <a:lstStyle/>
          <a:p>
            <a:r>
              <a:rPr lang="en-US" dirty="0"/>
              <a:t>The collection of conflict data (1/2)</a:t>
            </a:r>
            <a:endParaRPr lang="de-CH" dirty="0"/>
          </a:p>
        </p:txBody>
      </p:sp>
      <p:pic>
        <p:nvPicPr>
          <p:cNvPr id="2050" name="Picture 2" descr="Lewis Fry Richard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88" y="1772816"/>
            <a:ext cx="2845552" cy="413898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445613" y="1920781"/>
            <a:ext cx="5302851" cy="3416320"/>
          </a:xfrm>
          <a:prstGeom prst="rect">
            <a:avLst/>
          </a:prstGeom>
        </p:spPr>
        <p:txBody>
          <a:bodyPr wrap="square">
            <a:spAutoFit/>
          </a:bodyPr>
          <a:lstStyle/>
          <a:p>
            <a:r>
              <a:rPr lang="en-US" sz="2400" dirty="0">
                <a:solidFill>
                  <a:srgbClr val="222222"/>
                </a:solidFill>
                <a:latin typeface="Arial" panose="020B0604020202020204" pitchFamily="34" charset="0"/>
              </a:rPr>
              <a:t>“There is in the world a great deal of brilliant, witty political discussion which leads to no settled convictions. My aim has been different: namely to examine a few notions by quantitative techniques in the hope of reaching a reliable answer.“ -- Lewis Fry Richardson, author of </a:t>
            </a:r>
            <a:r>
              <a:rPr lang="en-US" sz="2400" i="1" dirty="0"/>
              <a:t>Statistics of Deadly Quarrels</a:t>
            </a:r>
            <a:endParaRPr lang="de-CH" sz="2400" i="1" dirty="0"/>
          </a:p>
        </p:txBody>
      </p:sp>
    </p:spTree>
    <p:extLst>
      <p:ext uri="{BB962C8B-B14F-4D97-AF65-F5344CB8AC3E}">
        <p14:creationId xmlns:p14="http://schemas.microsoft.com/office/powerpoint/2010/main" val="205726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collection of conflict data (2/2)</a:t>
            </a:r>
            <a:endParaRPr lang="de-CH" dirty="0"/>
          </a:p>
        </p:txBody>
      </p:sp>
      <p:sp>
        <p:nvSpPr>
          <p:cNvPr id="3" name="Inhaltsplatzhalter 2"/>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fld id="{3070A354-1469-4A7B-A61E-1D1B892FB7BD}"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5</a:t>
            </a:fld>
            <a:endParaRPr lang="de-CH"/>
          </a:p>
        </p:txBody>
      </p:sp>
      <p:pic>
        <p:nvPicPr>
          <p:cNvPr id="7" name="Grafik 6" descr="Image result for ucdp wallenste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06" y="1268760"/>
            <a:ext cx="2998817" cy="4560362"/>
          </a:xfrm>
          <a:prstGeom prst="rect">
            <a:avLst/>
          </a:prstGeom>
          <a:noFill/>
          <a:ln>
            <a:noFill/>
          </a:ln>
        </p:spPr>
      </p:pic>
      <p:sp>
        <p:nvSpPr>
          <p:cNvPr id="10" name="Rechteck 9"/>
          <p:cNvSpPr/>
          <p:nvPr/>
        </p:nvSpPr>
        <p:spPr>
          <a:xfrm>
            <a:off x="4338535" y="3281568"/>
            <a:ext cx="4572000" cy="1260345"/>
          </a:xfrm>
          <a:prstGeom prst="rect">
            <a:avLst/>
          </a:prstGeom>
        </p:spPr>
        <p:txBody>
          <a:bodyPr>
            <a:spAutoFit/>
          </a:bodyPr>
          <a:lstStyle/>
          <a:p>
            <a:pPr>
              <a:lnSpc>
                <a:spcPct val="107000"/>
              </a:lnSpc>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Peter </a:t>
            </a:r>
            <a:r>
              <a:rPr lang="en-US" sz="2400" dirty="0" err="1">
                <a:latin typeface="Calibri" panose="020F0502020204030204" pitchFamily="34" charset="0"/>
                <a:ea typeface="Calibri" panose="020F0502020204030204" pitchFamily="34" charset="0"/>
                <a:cs typeface="Times New Roman" panose="02020603050405020304" pitchFamily="18" charset="0"/>
              </a:rPr>
              <a:t>Wallensteen</a:t>
            </a:r>
            <a:r>
              <a:rPr lang="en-US" sz="2400" dirty="0">
                <a:latin typeface="Calibri" panose="020F0502020204030204" pitchFamily="34" charset="0"/>
                <a:ea typeface="Calibri" panose="020F0502020204030204" pitchFamily="34" charset="0"/>
                <a:cs typeface="Times New Roman" panose="02020603050405020304" pitchFamily="18" charset="0"/>
              </a:rPr>
              <a:t>, founder of the Uppsala Conflict Data Program (UCDP)</a:t>
            </a:r>
            <a:endParaRPr lang="de-CH"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05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Where are we currently?</a:t>
            </a:r>
            <a:endParaRPr lang="de-CH" dirty="0"/>
          </a:p>
        </p:txBody>
      </p:sp>
      <p:sp>
        <p:nvSpPr>
          <p:cNvPr id="3" name="Inhaltsplatzhalter 2"/>
          <p:cNvSpPr>
            <a:spLocks noGrp="1"/>
          </p:cNvSpPr>
          <p:nvPr>
            <p:ph idx="1"/>
          </p:nvPr>
        </p:nvSpPr>
        <p:spPr/>
        <p:txBody>
          <a:bodyPr/>
          <a:lstStyle/>
          <a:p>
            <a:endParaRPr lang="de-CH"/>
          </a:p>
        </p:txBody>
      </p:sp>
    </p:spTree>
    <p:extLst>
      <p:ext uri="{BB962C8B-B14F-4D97-AF65-F5344CB8AC3E}">
        <p14:creationId xmlns:p14="http://schemas.microsoft.com/office/powerpoint/2010/main" val="202788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JMAC</a:t>
            </a:r>
            <a:endParaRPr lang="de-CH" dirty="0"/>
          </a:p>
        </p:txBody>
      </p:sp>
      <p:sp>
        <p:nvSpPr>
          <p:cNvPr id="3" name="Inhaltsplatzhalter 2"/>
          <p:cNvSpPr>
            <a:spLocks noGrp="1"/>
          </p:cNvSpPr>
          <p:nvPr>
            <p:ph idx="1"/>
          </p:nvPr>
        </p:nvSpPr>
        <p:spPr>
          <a:xfrm>
            <a:off x="323850" y="1484784"/>
            <a:ext cx="8483938" cy="4752504"/>
          </a:xfrm>
        </p:spPr>
        <p:txBody>
          <a:bodyPr/>
          <a:lstStyle/>
          <a:p>
            <a:r>
              <a:rPr lang="en-US" dirty="0"/>
              <a:t>JMAC established in 2005</a:t>
            </a:r>
          </a:p>
          <a:p>
            <a:endParaRPr lang="en-US" dirty="0"/>
          </a:p>
          <a:p>
            <a:r>
              <a:rPr lang="en-US" dirty="0"/>
              <a:t>Peacekeeping is “a never-ending exercise in risk management and </a:t>
            </a:r>
            <a:r>
              <a:rPr lang="en-US" dirty="0" err="1"/>
              <a:t>decisionmaking</a:t>
            </a:r>
            <a:r>
              <a:rPr lang="en-US" dirty="0"/>
              <a:t> in an environment of uncertainty” -- Jean-Marie </a:t>
            </a:r>
            <a:r>
              <a:rPr lang="en-US" dirty="0" err="1"/>
              <a:t>Guéhenno</a:t>
            </a:r>
            <a:r>
              <a:rPr lang="en-US" dirty="0"/>
              <a:t>, former Under-Secretary General for UN DPKO</a:t>
            </a:r>
          </a:p>
          <a:p>
            <a:pPr marL="0" indent="0">
              <a:buNone/>
            </a:pPr>
            <a:endParaRPr lang="en-US" dirty="0"/>
          </a:p>
          <a:p>
            <a:r>
              <a:rPr lang="en-US" dirty="0"/>
              <a:t>Increasingly data-driven – from Word documents to geo-tagged event and security datasets in Excel</a:t>
            </a:r>
          </a:p>
          <a:p>
            <a:endParaRPr lang="en-US" dirty="0"/>
          </a:p>
          <a:p>
            <a:endParaRPr lang="de-CH" dirty="0"/>
          </a:p>
        </p:txBody>
      </p:sp>
    </p:spTree>
    <p:extLst>
      <p:ext uri="{BB962C8B-B14F-4D97-AF65-F5344CB8AC3E}">
        <p14:creationId xmlns:p14="http://schemas.microsoft.com/office/powerpoint/2010/main" val="394243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Example of an observation…</a:t>
            </a:r>
            <a:endParaRPr lang="de-CH" dirty="0"/>
          </a:p>
        </p:txBody>
      </p:sp>
      <p:sp>
        <p:nvSpPr>
          <p:cNvPr id="3" name="Inhaltsplatzhalt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“On 08 Jan 08, </a:t>
            </a:r>
            <a:r>
              <a:rPr lang="en-US" dirty="0" err="1"/>
              <a:t>Salamat</a:t>
            </a:r>
            <a:r>
              <a:rPr lang="en-US" dirty="0"/>
              <a:t> and </a:t>
            </a:r>
            <a:r>
              <a:rPr lang="en-US" dirty="0" err="1"/>
              <a:t>Fallata</a:t>
            </a:r>
            <a:r>
              <a:rPr lang="en-US" dirty="0"/>
              <a:t> tribesmen with vehicles, horses and camels attacked </a:t>
            </a:r>
            <a:r>
              <a:rPr lang="en-US" dirty="0" err="1"/>
              <a:t>Nadhif</a:t>
            </a:r>
            <a:r>
              <a:rPr lang="en-US" dirty="0"/>
              <a:t> village(33 km west of </a:t>
            </a:r>
            <a:r>
              <a:rPr lang="en-US" dirty="0" err="1"/>
              <a:t>Buram</a:t>
            </a:r>
            <a:r>
              <a:rPr lang="en-US" dirty="0"/>
              <a:t>), killing 40 civilians and 390 families had been looted and thereby displaced from </a:t>
            </a:r>
            <a:r>
              <a:rPr lang="en-US" dirty="0" err="1"/>
              <a:t>Edd</a:t>
            </a:r>
            <a:r>
              <a:rPr lang="en-US" dirty="0"/>
              <a:t> </a:t>
            </a:r>
            <a:r>
              <a:rPr lang="en-US" dirty="0" err="1"/>
              <a:t>Fursan</a:t>
            </a:r>
            <a:r>
              <a:rPr lang="en-US" dirty="0"/>
              <a:t>.”</a:t>
            </a:r>
            <a:endParaRPr lang="de-CH" dirty="0"/>
          </a:p>
        </p:txBody>
      </p:sp>
      <p:sp>
        <p:nvSpPr>
          <p:cNvPr id="4" name="Datumsplatzhalter 3"/>
          <p:cNvSpPr>
            <a:spLocks noGrp="1"/>
          </p:cNvSpPr>
          <p:nvPr>
            <p:ph type="dt" sz="half" idx="10"/>
          </p:nvPr>
        </p:nvSpPr>
        <p:spPr/>
        <p:txBody>
          <a:bodyPr/>
          <a:lstStyle/>
          <a:p>
            <a:fld id="{9731795B-883B-476C-92D3-BA44F507A46B}" type="datetime1">
              <a:rPr lang="de-CH" smtClean="0"/>
              <a:t>19.11.2018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5E20EC4-3620-4BED-9F29-D1FEDCE3D227}" type="slidenum">
              <a:rPr lang="de-CH" smtClean="0"/>
              <a:t>8</a:t>
            </a:fld>
            <a:endParaRPr lang="de-CH"/>
          </a:p>
        </p:txBody>
      </p:sp>
    </p:spTree>
    <p:extLst>
      <p:ext uri="{BB962C8B-B14F-4D97-AF65-F5344CB8AC3E}">
        <p14:creationId xmlns:p14="http://schemas.microsoft.com/office/powerpoint/2010/main" val="404203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Venn Diagram of Armed Clashes Included in the JMAC and ACLED Datasets on Darfur, January 2008 – April 2009</a:t>
            </a:r>
            <a:endParaRPr lang="de-CH" dirty="0"/>
          </a:p>
        </p:txBody>
      </p:sp>
      <p:sp>
        <p:nvSpPr>
          <p:cNvPr id="3" name="Inhaltsplatzhalter 2"/>
          <p:cNvSpPr>
            <a:spLocks noGrp="1"/>
          </p:cNvSpPr>
          <p:nvPr>
            <p:ph idx="1"/>
          </p:nvPr>
        </p:nvSpPr>
        <p:spPr/>
        <p:txBody>
          <a:bodyPr/>
          <a:lstStyle/>
          <a:p>
            <a:endParaRPr lang="de-CH"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4680520" cy="4788614"/>
          </a:xfrm>
          <a:prstGeom prst="rect">
            <a:avLst/>
          </a:prstGeom>
          <a:noFill/>
          <a:ln>
            <a:noFill/>
          </a:ln>
        </p:spPr>
      </p:pic>
      <p:pic>
        <p:nvPicPr>
          <p:cNvPr id="6" name="Grafik 5"/>
          <p:cNvPicPr>
            <a:picLocks noChangeAspect="1"/>
          </p:cNvPicPr>
          <p:nvPr/>
        </p:nvPicPr>
        <p:blipFill>
          <a:blip r:embed="rId4"/>
          <a:stretch>
            <a:fillRect/>
          </a:stretch>
        </p:blipFill>
        <p:spPr>
          <a:xfrm>
            <a:off x="4492457" y="1699946"/>
            <a:ext cx="4654789" cy="4445228"/>
          </a:xfrm>
          <a:prstGeom prst="rect">
            <a:avLst/>
          </a:prstGeom>
        </p:spPr>
      </p:pic>
    </p:spTree>
    <p:extLst>
      <p:ext uri="{BB962C8B-B14F-4D97-AF65-F5344CB8AC3E}">
        <p14:creationId xmlns:p14="http://schemas.microsoft.com/office/powerpoint/2010/main" val="3175776346"/>
      </p:ext>
    </p:extLst>
  </p:cSld>
  <p:clrMapOvr>
    <a:masterClrMapping/>
  </p:clrMapOvr>
</p:sld>
</file>

<file path=ppt/theme/theme1.xml><?xml version="1.0" encoding="utf-8"?>
<a:theme xmlns:a="http://schemas.openxmlformats.org/drawingml/2006/main" name="eth_praesentation_4zu3_ETH1">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10.xml><?xml version="1.0" encoding="utf-8"?>
<a:theme xmlns:a="http://schemas.openxmlformats.org/drawingml/2006/main" name="1_eth_praesentation_4zu3_ETH1">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4zu3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3.xml><?xml version="1.0" encoding="utf-8"?>
<a:theme xmlns:a="http://schemas.openxmlformats.org/drawingml/2006/main" name="eth_praesentation_4zu3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4.xml><?xml version="1.0" encoding="utf-8"?>
<a:theme xmlns:a="http://schemas.openxmlformats.org/drawingml/2006/main" name="3_eth_praesentation_4zu3_ETH1">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5.xml><?xml version="1.0" encoding="utf-8"?>
<a:theme xmlns:a="http://schemas.openxmlformats.org/drawingml/2006/main" name="eth_praesentation_4zu3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6.xml><?xml version="1.0" encoding="utf-8"?>
<a:theme xmlns:a="http://schemas.openxmlformats.org/drawingml/2006/main" name="eth_praesentation_4zu3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7.xml><?xml version="1.0" encoding="utf-8"?>
<a:theme xmlns:a="http://schemas.openxmlformats.org/drawingml/2006/main" name="eth_praesentation_4zu3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8.xml><?xml version="1.0" encoding="utf-8"?>
<a:theme xmlns:a="http://schemas.openxmlformats.org/drawingml/2006/main" name="eth_praesentation_4zu3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9.xml><?xml version="1.0" encoding="utf-8"?>
<a:theme xmlns:a="http://schemas.openxmlformats.org/drawingml/2006/main" name="eth_praesentation_4zu3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docProps/app.xml><?xml version="1.0" encoding="utf-8"?>
<Properties xmlns="http://schemas.openxmlformats.org/officeDocument/2006/extended-properties" xmlns:vt="http://schemas.openxmlformats.org/officeDocument/2006/docPropsVTypes">
  <Template>eth_praesentation_4zu3_en</Template>
  <TotalTime>1</TotalTime>
  <Words>1313</Words>
  <Application>Microsoft Office PowerPoint</Application>
  <PresentationFormat>Diavoorstelling (4:3)</PresentationFormat>
  <Paragraphs>162</Paragraphs>
  <Slides>32</Slides>
  <Notes>13</Notes>
  <HiddenSlides>0</HiddenSlides>
  <MMClips>0</MMClips>
  <ScaleCrop>false</ScaleCrop>
  <HeadingPairs>
    <vt:vector size="6" baseType="variant">
      <vt:variant>
        <vt:lpstr>Gebruikte lettertypen</vt:lpstr>
      </vt:variant>
      <vt:variant>
        <vt:i4>4</vt:i4>
      </vt:variant>
      <vt:variant>
        <vt:lpstr>Thema</vt:lpstr>
      </vt:variant>
      <vt:variant>
        <vt:i4>10</vt:i4>
      </vt:variant>
      <vt:variant>
        <vt:lpstr>Diatitels</vt:lpstr>
      </vt:variant>
      <vt:variant>
        <vt:i4>32</vt:i4>
      </vt:variant>
    </vt:vector>
  </HeadingPairs>
  <TitlesOfParts>
    <vt:vector size="46" baseType="lpstr">
      <vt:lpstr>Arial</vt:lpstr>
      <vt:lpstr>Calibri</vt:lpstr>
      <vt:lpstr>Times New Roman</vt:lpstr>
      <vt:lpstr>Wingdings</vt:lpstr>
      <vt:lpstr>eth_praesentation_4zu3_ETH1</vt:lpstr>
      <vt:lpstr>eth_praesentation_4zu3_ETH2</vt:lpstr>
      <vt:lpstr>eth_praesentation_4zu3_ETH3</vt:lpstr>
      <vt:lpstr>3_eth_praesentation_4zu3_ETH1</vt:lpstr>
      <vt:lpstr>eth_praesentation_4zu3_ETH5</vt:lpstr>
      <vt:lpstr>eth_praesentation_4zu3_ETH6</vt:lpstr>
      <vt:lpstr>eth_praesentation_4zu3_ETH7</vt:lpstr>
      <vt:lpstr>eth_praesentation_4zu3_ETH8</vt:lpstr>
      <vt:lpstr>eth_praesentation_4zu3_ETH9</vt:lpstr>
      <vt:lpstr>1_eth_praesentation_4zu3_ETH1</vt:lpstr>
      <vt:lpstr>Peacekeeping Data and Predictive Peacekeeping</vt:lpstr>
      <vt:lpstr>Overview</vt:lpstr>
      <vt:lpstr>Collection and distribution of information within the UN – the early days</vt:lpstr>
      <vt:lpstr>The collection of conflict data (1/2)</vt:lpstr>
      <vt:lpstr>The collection of conflict data (2/2)</vt:lpstr>
      <vt:lpstr>Where are we currently?</vt:lpstr>
      <vt:lpstr>JMAC</vt:lpstr>
      <vt:lpstr>Example of an observation…</vt:lpstr>
      <vt:lpstr>Venn Diagram of Armed Clashes Included in the JMAC and ACLED Datasets on Darfur, January 2008 – April 2009</vt:lpstr>
      <vt:lpstr>Difference between Locations of Armed Clashes Reported in both the JMAC and the ACLED Datasets</vt:lpstr>
      <vt:lpstr>Innovations in the field</vt:lpstr>
      <vt:lpstr>SAGE</vt:lpstr>
      <vt:lpstr>A look into the future</vt:lpstr>
      <vt:lpstr>Explaining and predicting: possible uses of peacekeeping data</vt:lpstr>
      <vt:lpstr>PowerPoint-presentatie</vt:lpstr>
      <vt:lpstr>PowerPoint-presentatie</vt:lpstr>
      <vt:lpstr>PowerPoint-presentatie</vt:lpstr>
      <vt:lpstr>The Spatial Correlation between the Targeting of Civilians and the Obstruction and Intimidation of UNAMID in Darfur, January 2008 – March 2009</vt:lpstr>
      <vt:lpstr>Snoopers (I)</vt:lpstr>
      <vt:lpstr>Snoopers (II)</vt:lpstr>
      <vt:lpstr>Protectors</vt:lpstr>
      <vt:lpstr>PowerPoint-presentatie</vt:lpstr>
      <vt:lpstr>AI Peace?</vt:lpstr>
      <vt:lpstr>The Spatial Correlation between JMAC Reports on Tensions and the Targeting of Civilians in Darfur in January 2008</vt:lpstr>
      <vt:lpstr>Prediction</vt:lpstr>
      <vt:lpstr>Some caveats… </vt:lpstr>
      <vt:lpstr>Translating Early Warning into Early Action</vt:lpstr>
      <vt:lpstr>Limits of information…</vt:lpstr>
      <vt:lpstr>Cable from Kigali to New York on 8 April 1994, two days after the plane with Rwandan President Habyarimana was shot down</vt:lpstr>
      <vt:lpstr>Ethical considerations</vt:lpstr>
      <vt:lpstr>Conclusion</vt:lpstr>
      <vt:lpstr>PowerPoint-presentatie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 Mediation in Peace Processes</dc:title>
  <dc:creator>Henry Salas Lazo</dc:creator>
  <cp:lastModifiedBy>Helena de Jong</cp:lastModifiedBy>
  <cp:revision>176</cp:revision>
  <cp:lastPrinted>2017-08-17T06:52:47Z</cp:lastPrinted>
  <dcterms:created xsi:type="dcterms:W3CDTF">2017-07-14T06:36:15Z</dcterms:created>
  <dcterms:modified xsi:type="dcterms:W3CDTF">2018-11-19T11:27:11Z</dcterms:modified>
</cp:coreProperties>
</file>