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3" r:id="rId2"/>
    <p:sldId id="276" r:id="rId3"/>
    <p:sldId id="275" r:id="rId4"/>
    <p:sldId id="272" r:id="rId5"/>
    <p:sldId id="270" r:id="rId6"/>
    <p:sldId id="277" r:id="rId7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73FE5310-4E4F-4C55-B9FF-BA538A30F0D6}">
          <p14:sldIdLst>
            <p14:sldId id="273"/>
            <p14:sldId id="276"/>
            <p14:sldId id="275"/>
            <p14:sldId id="272"/>
            <p14:sldId id="270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73770" autoAdjust="0"/>
  </p:normalViewPr>
  <p:slideViewPr>
    <p:cSldViewPr>
      <p:cViewPr varScale="1">
        <p:scale>
          <a:sx n="84" d="100"/>
          <a:sy n="84" d="100"/>
        </p:scale>
        <p:origin x="23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2B176-2699-4011-9068-C075E266E37A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157F0-DE87-411C-9FC4-36CD6426F71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44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TITLE SLIDE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157F0-DE87-411C-9FC4-36CD6426F7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Status of new PoC policy, AP, Concept. Looking ahead – opportunities for engagement</a:t>
            </a:r>
            <a:endParaRPr lang="nl-N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157F0-DE87-411C-9FC4-36CD6426F7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9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elements in Policy and implementation:</a:t>
            </a:r>
            <a:endParaRPr lang="nl-N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Bottom-up process / lessons learned in Afghanistan applied in this new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conept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Broadening of concept of PoC</a:t>
            </a:r>
            <a:endParaRPr lang="nl-N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Other’s actions</a:t>
            </a:r>
            <a:endParaRPr lang="nl-N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Indirect harm</a:t>
            </a:r>
          </a:p>
          <a:p>
            <a:pPr lvl="1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Human security focus</a:t>
            </a:r>
            <a:endParaRPr lang="nl-N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endParaRPr lang="nl-N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4568C7-D600-4819-B481-030C29341B6D}" type="slidenum">
              <a:rPr lang="nl-NL" altLang="nl-NL" smtClean="0"/>
              <a:pPr>
                <a:defRPr/>
              </a:pPr>
              <a:t>3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19841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Weak points</a:t>
            </a:r>
            <a:endParaRPr lang="nl-N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enough translation of ‘human environment’ to actual casualty recording and harm tracking</a:t>
            </a:r>
          </a:p>
          <a:p>
            <a:pPr lvl="1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Avoiding controversial elements?</a:t>
            </a:r>
          </a:p>
          <a:p>
            <a:pPr lvl="1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Ambiguity in definitions</a:t>
            </a:r>
          </a:p>
          <a:p>
            <a:pPr lvl="1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Risk of plausible deniability</a:t>
            </a:r>
            <a:endParaRPr lang="nl-N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Resolved through Concept?</a:t>
            </a:r>
            <a:endParaRPr lang="nl-N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157F0-DE87-411C-9FC4-36CD6426F7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85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nl-NL" sz="1200" dirty="0"/>
            </a:br>
            <a:r>
              <a:rPr lang="nl-NL" sz="1200" dirty="0" err="1"/>
              <a:t>Ambiguity</a:t>
            </a:r>
            <a:r>
              <a:rPr lang="nl-NL" sz="1200" dirty="0"/>
              <a:t> </a:t>
            </a:r>
            <a:r>
              <a:rPr lang="nl-NL" sz="1200" dirty="0" err="1"/>
              <a:t>can</a:t>
            </a:r>
            <a:r>
              <a:rPr lang="nl-NL" sz="1200" dirty="0"/>
              <a:t> </a:t>
            </a:r>
            <a:r>
              <a:rPr lang="nl-NL" sz="1200" dirty="0" err="1"/>
              <a:t>be</a:t>
            </a:r>
            <a:r>
              <a:rPr lang="nl-NL" sz="1200" dirty="0"/>
              <a:t> </a:t>
            </a:r>
            <a:r>
              <a:rPr lang="nl-NL" sz="1200" dirty="0" err="1"/>
              <a:t>sign</a:t>
            </a:r>
            <a:r>
              <a:rPr lang="nl-NL" sz="1200" dirty="0"/>
              <a:t> of </a:t>
            </a:r>
            <a:r>
              <a:rPr lang="nl-NL" sz="1200" dirty="0" err="1"/>
              <a:t>lack</a:t>
            </a:r>
            <a:r>
              <a:rPr lang="nl-NL" sz="1200" dirty="0"/>
              <a:t> of </a:t>
            </a:r>
            <a:r>
              <a:rPr lang="nl-NL" sz="1200" dirty="0" err="1"/>
              <a:t>buy</a:t>
            </a:r>
            <a:r>
              <a:rPr lang="nl-NL" sz="1200" dirty="0"/>
              <a:t>-in. </a:t>
            </a:r>
          </a:p>
          <a:p>
            <a:r>
              <a:rPr lang="nl-NL" sz="1200" dirty="0"/>
              <a:t>	</a:t>
            </a:r>
            <a:r>
              <a:rPr lang="nl-NL" sz="1200" dirty="0" err="1"/>
              <a:t>Need</a:t>
            </a:r>
            <a:r>
              <a:rPr lang="nl-NL" sz="1200" dirty="0"/>
              <a:t> of </a:t>
            </a:r>
            <a:r>
              <a:rPr lang="nl-NL" sz="1200" dirty="0" err="1"/>
              <a:t>national</a:t>
            </a:r>
            <a:r>
              <a:rPr lang="nl-NL" sz="1200" dirty="0"/>
              <a:t> </a:t>
            </a:r>
            <a:r>
              <a:rPr lang="nl-NL" sz="1200" dirty="0" err="1"/>
              <a:t>implementation</a:t>
            </a:r>
            <a:endParaRPr lang="nl-NL" sz="1200" dirty="0"/>
          </a:p>
          <a:p>
            <a:r>
              <a:rPr lang="nl-NL" sz="1200" dirty="0"/>
              <a:t>	Concern </a:t>
            </a:r>
            <a:r>
              <a:rPr lang="nl-NL" sz="1200" dirty="0" err="1"/>
              <a:t>about</a:t>
            </a:r>
            <a:r>
              <a:rPr lang="nl-NL" sz="1200" dirty="0"/>
              <a:t> ‘</a:t>
            </a:r>
            <a:r>
              <a:rPr lang="nl-NL" sz="1200" dirty="0" err="1"/>
              <a:t>old</a:t>
            </a:r>
            <a:r>
              <a:rPr lang="nl-NL" sz="1200" dirty="0"/>
              <a:t>’ </a:t>
            </a:r>
            <a:r>
              <a:rPr lang="nl-NL" sz="1200" dirty="0" err="1"/>
              <a:t>countries</a:t>
            </a:r>
            <a:r>
              <a:rPr lang="nl-NL" sz="1200" dirty="0"/>
              <a:t> </a:t>
            </a:r>
            <a:r>
              <a:rPr lang="nl-NL" sz="1200" dirty="0" err="1"/>
              <a:t>will</a:t>
            </a:r>
            <a:r>
              <a:rPr lang="nl-NL" sz="1200" dirty="0"/>
              <a:t> </a:t>
            </a:r>
          </a:p>
          <a:p>
            <a:r>
              <a:rPr lang="nl-NL" sz="1200" dirty="0"/>
              <a:t>ALSO: RE-</a:t>
            </a:r>
            <a:r>
              <a:rPr lang="nl-NL" sz="1200" dirty="0" err="1"/>
              <a:t>orientation</a:t>
            </a:r>
            <a:r>
              <a:rPr lang="nl-NL" sz="1200" dirty="0"/>
              <a:t> </a:t>
            </a:r>
            <a:r>
              <a:rPr lang="nl-NL" sz="1200" dirty="0" err="1"/>
              <a:t>to</a:t>
            </a:r>
            <a:r>
              <a:rPr lang="nl-NL" sz="1200" dirty="0"/>
              <a:t> Russia</a:t>
            </a:r>
          </a:p>
          <a:p>
            <a:r>
              <a:rPr lang="nl-NL" sz="1200" dirty="0" err="1"/>
              <a:t>Implementation</a:t>
            </a:r>
            <a:r>
              <a:rPr lang="nl-NL" sz="1200" dirty="0"/>
              <a:t> </a:t>
            </a:r>
            <a:r>
              <a:rPr lang="nl-NL" sz="1200" dirty="0" err="1"/>
              <a:t>capacity</a:t>
            </a:r>
            <a:r>
              <a:rPr lang="nl-NL" sz="1200" dirty="0"/>
              <a:t> </a:t>
            </a:r>
            <a:r>
              <a:rPr lang="nl-NL" sz="1200" dirty="0" err="1"/>
              <a:t>not</a:t>
            </a:r>
            <a:r>
              <a:rPr lang="nl-NL" sz="1200" dirty="0"/>
              <a:t> </a:t>
            </a:r>
            <a:r>
              <a:rPr lang="nl-NL" sz="1200" dirty="0" err="1"/>
              <a:t>guaranteed</a:t>
            </a:r>
            <a:endParaRPr lang="nl-NL" sz="1200" dirty="0"/>
          </a:p>
          <a:p>
            <a:r>
              <a:rPr lang="nl-NL" sz="1200" dirty="0"/>
              <a:t>	Concern </a:t>
            </a:r>
            <a:r>
              <a:rPr lang="nl-NL" sz="1200" dirty="0" err="1"/>
              <a:t>about</a:t>
            </a:r>
            <a:r>
              <a:rPr lang="nl-NL" sz="1200" dirty="0"/>
              <a:t> ‘new’ </a:t>
            </a:r>
            <a:r>
              <a:rPr lang="nl-NL" sz="1200" dirty="0" err="1"/>
              <a:t>countries</a:t>
            </a:r>
            <a:r>
              <a:rPr lang="nl-NL" sz="1200" dirty="0"/>
              <a:t>’ </a:t>
            </a:r>
            <a:r>
              <a:rPr lang="nl-NL" sz="1200" dirty="0" err="1"/>
              <a:t>capacities</a:t>
            </a:r>
            <a:endParaRPr lang="nl-NL" sz="1200" dirty="0"/>
          </a:p>
          <a:p>
            <a:r>
              <a:rPr lang="nl-NL" sz="1200" dirty="0"/>
              <a:t>	</a:t>
            </a:r>
          </a:p>
          <a:p>
            <a:r>
              <a:rPr lang="nl-NL" sz="1200" dirty="0" err="1"/>
              <a:t>Scaling</a:t>
            </a:r>
            <a:r>
              <a:rPr lang="nl-NL" sz="1200" dirty="0"/>
              <a:t> down of PoC unit at HQ bad </a:t>
            </a:r>
            <a:r>
              <a:rPr lang="nl-NL" sz="1200" dirty="0" err="1"/>
              <a:t>sign</a:t>
            </a:r>
            <a:r>
              <a:rPr lang="nl-NL" sz="1200" dirty="0"/>
              <a:t>? </a:t>
            </a:r>
          </a:p>
          <a:p>
            <a:r>
              <a:rPr lang="nl-NL" sz="1200" dirty="0"/>
              <a:t>	</a:t>
            </a:r>
            <a:r>
              <a:rPr lang="nl-NL" sz="1200" dirty="0" err="1"/>
              <a:t>Concerna</a:t>
            </a:r>
            <a:r>
              <a:rPr lang="nl-NL" sz="1200" dirty="0"/>
              <a:t> bout </a:t>
            </a:r>
            <a:r>
              <a:rPr lang="nl-NL" sz="1200" dirty="0" err="1"/>
              <a:t>need</a:t>
            </a:r>
            <a:r>
              <a:rPr lang="nl-NL" sz="1200" dirty="0"/>
              <a:t> of 1 </a:t>
            </a:r>
            <a:r>
              <a:rPr lang="nl-NL" sz="1200" dirty="0" err="1"/>
              <a:t>central</a:t>
            </a:r>
            <a:r>
              <a:rPr lang="nl-NL" sz="1200" dirty="0"/>
              <a:t> </a:t>
            </a:r>
            <a:r>
              <a:rPr lang="nl-NL" sz="1200" dirty="0" err="1"/>
              <a:t>fiure</a:t>
            </a:r>
            <a:r>
              <a:rPr lang="nl-NL" sz="1200" dirty="0"/>
              <a:t> </a:t>
            </a:r>
            <a:r>
              <a:rPr lang="nl-NL" sz="1200" dirty="0" err="1"/>
              <a:t>with</a:t>
            </a:r>
            <a:r>
              <a:rPr lang="nl-NL" sz="1200" dirty="0"/>
              <a:t> </a:t>
            </a:r>
            <a:r>
              <a:rPr lang="nl-NL" sz="1200" dirty="0" err="1"/>
              <a:t>political</a:t>
            </a:r>
            <a:r>
              <a:rPr lang="nl-NL" sz="1200" dirty="0"/>
              <a:t> </a:t>
            </a:r>
            <a:r>
              <a:rPr lang="nl-NL" sz="1200" dirty="0" err="1"/>
              <a:t>clout</a:t>
            </a:r>
            <a:r>
              <a:rPr lang="nl-NL" sz="1200" dirty="0"/>
              <a:t> </a:t>
            </a:r>
            <a:r>
              <a:rPr lang="nl-NL" sz="1200" dirty="0" err="1"/>
              <a:t>to</a:t>
            </a:r>
            <a:r>
              <a:rPr lang="nl-NL" sz="1200" dirty="0"/>
              <a:t> pull </a:t>
            </a:r>
            <a:r>
              <a:rPr lang="nl-NL" sz="1200" dirty="0" err="1"/>
              <a:t>it</a:t>
            </a:r>
            <a:r>
              <a:rPr lang="nl-NL" sz="1200" dirty="0"/>
              <a:t> </a:t>
            </a:r>
            <a:r>
              <a:rPr lang="nl-NL" sz="1200" dirty="0" err="1"/>
              <a:t>all</a:t>
            </a:r>
            <a:r>
              <a:rPr lang="nl-NL" sz="1200" dirty="0"/>
              <a:t> </a:t>
            </a:r>
            <a:r>
              <a:rPr lang="nl-NL" sz="1200" dirty="0" err="1"/>
              <a:t>togehter</a:t>
            </a:r>
            <a:r>
              <a:rPr lang="nl-NL" sz="1200" dirty="0"/>
              <a:t>	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157F0-DE87-411C-9FC4-36CD6426F7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28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nl-NL" sz="1200" dirty="0"/>
            </a:b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157F0-DE87-411C-9FC4-36CD6426F7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99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E751-2D7B-43CE-9F30-186DEBAACA80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F406-4974-417B-9E64-8ECEC398259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E751-2D7B-43CE-9F30-186DEBAACA80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F406-4974-417B-9E64-8ECEC398259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E751-2D7B-43CE-9F30-186DEBAACA80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F406-4974-417B-9E64-8ECEC398259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K:\beeld\Pax\2013\Pax Huisstijl\Uitingen\Powerpoint templates\Elementen\Oranje-Gradient-Vlak-Powerpoin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00" y="331200"/>
            <a:ext cx="8492308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83953" y="1844824"/>
            <a:ext cx="7772400" cy="2736304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br>
              <a:rPr lang="en-US" dirty="0"/>
            </a:br>
            <a:r>
              <a:rPr lang="en-US" sz="8800" dirty="0"/>
              <a:t>Project Name</a:t>
            </a:r>
            <a:br>
              <a:rPr lang="nl-NL" sz="8800" dirty="0"/>
            </a:br>
            <a:endParaRPr lang="nl-NL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079" y="6151696"/>
            <a:ext cx="1104288" cy="517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3435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bg>
      <p:bgPr>
        <a:gradFill>
          <a:gsLst>
            <a:gs pos="0">
              <a:srgbClr val="EF934C"/>
            </a:gs>
            <a:gs pos="7000">
              <a:srgbClr val="EB700D"/>
            </a:gs>
            <a:gs pos="36000">
              <a:srgbClr val="E64A1E"/>
            </a:gs>
          </a:gsLst>
          <a:lin ang="15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K:\beeld\Pax\2013\Pax Huisstijl\Uitingen\Powerpoint templates\Elementen\Wit-Vlak-Powerpoint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513" y="910525"/>
            <a:ext cx="6789282" cy="460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3627" y="1788390"/>
            <a:ext cx="6213052" cy="1496594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600" b="1"/>
            </a:lvl1pPr>
          </a:lstStyle>
          <a:p>
            <a:r>
              <a:rPr lang="en-US" dirty="0"/>
              <a:t>Chapter 1</a:t>
            </a:r>
            <a:endParaRPr lang="nl-N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463675" y="3212976"/>
            <a:ext cx="6213475" cy="647700"/>
          </a:xfrm>
        </p:spPr>
        <p:txBody>
          <a:bodyPr/>
          <a:lstStyle>
            <a:lvl1pPr marL="0" indent="0" algn="ctr">
              <a:buNone/>
              <a:defRPr sz="3200"/>
            </a:lvl1pPr>
          </a:lstStyle>
          <a:p>
            <a:r>
              <a:rPr lang="en-US" sz="3600" b="0" dirty="0"/>
              <a:t>Subtitle</a:t>
            </a:r>
            <a:endParaRPr lang="nl-NL" sz="3600" b="0" dirty="0"/>
          </a:p>
        </p:txBody>
      </p:sp>
      <p:pic>
        <p:nvPicPr>
          <p:cNvPr id="6" name="Picture 3" descr="K:\beeld\Pax\2013\Pax Huisstijl\Uitingen\Powerpoint templates\Elementen\Pax-Logo-Wit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939" y="6165304"/>
            <a:ext cx="1094428" cy="50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769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gradFill rotWithShape="0">
          <a:gsLst>
            <a:gs pos="0">
              <a:srgbClr val="EF934C"/>
            </a:gs>
            <a:gs pos="7001">
              <a:srgbClr val="EB700D"/>
            </a:gs>
            <a:gs pos="36000">
              <a:srgbClr val="E64A1E"/>
            </a:gs>
            <a:gs pos="100000">
              <a:srgbClr val="E64A1E"/>
            </a:gs>
          </a:gsLst>
          <a:lin ang="150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31788"/>
            <a:ext cx="8216900" cy="618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87909" y="620713"/>
            <a:ext cx="7040475" cy="58475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977602" y="1547813"/>
            <a:ext cx="6762750" cy="4402137"/>
          </a:xfrm>
        </p:spPr>
        <p:txBody>
          <a:bodyPr>
            <a:noAutofit/>
          </a:bodyPr>
          <a:lstStyle>
            <a:lvl1pPr marL="457200" indent="-457200">
              <a:lnSpc>
                <a:spcPts val="2000"/>
              </a:lnSpc>
              <a:spcBef>
                <a:spcPts val="0"/>
              </a:spcBef>
              <a:buClr>
                <a:srgbClr val="E64A1E"/>
              </a:buClr>
              <a:buSzPct val="115000"/>
              <a:buFont typeface="Arial" panose="020B0604020202020204" pitchFamily="34" charset="0"/>
              <a:buChar char="♦"/>
              <a:defRPr lang="nl-NL" dirty="0"/>
            </a:lvl1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427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E751-2D7B-43CE-9F30-186DEBAACA80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F406-4974-417B-9E64-8ECEC398259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E751-2D7B-43CE-9F30-186DEBAACA80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F406-4974-417B-9E64-8ECEC398259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E751-2D7B-43CE-9F30-186DEBAACA80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F406-4974-417B-9E64-8ECEC398259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E751-2D7B-43CE-9F30-186DEBAACA80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F406-4974-417B-9E64-8ECEC398259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E751-2D7B-43CE-9F30-186DEBAACA80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F406-4974-417B-9E64-8ECEC398259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E751-2D7B-43CE-9F30-186DEBAACA80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F406-4974-417B-9E64-8ECEC398259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E751-2D7B-43CE-9F30-186DEBAACA80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F406-4974-417B-9E64-8ECEC398259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2E751-2D7B-43CE-9F30-186DEBAACA80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AF406-4974-417B-9E64-8ECEC398259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2E751-2D7B-43CE-9F30-186DEBAACA80}" type="datetimeFigureOut">
              <a:rPr lang="en-US" smtClean="0"/>
              <a:pPr/>
              <a:t>10/31/2017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AF406-4974-417B-9E64-8ECEC398259A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3" r:id="rId13"/>
    <p:sldLayoutId id="214748366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D5BF6-243A-4607-9BB9-82F488DAAB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1" y="289507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LeanO FY" panose="02000503020000020003" pitchFamily="2" charset="0"/>
              </a:rPr>
              <a:t>Protection of Civilians: </a:t>
            </a:r>
            <a:br>
              <a:rPr lang="nl-NL" dirty="0">
                <a:latin typeface="LeanO FY" panose="02000503020000020003" pitchFamily="2" charset="0"/>
              </a:rPr>
            </a:br>
            <a:r>
              <a:rPr lang="en-US" dirty="0">
                <a:latin typeface="LeanO FY" panose="02000503020000020003" pitchFamily="2" charset="0"/>
              </a:rPr>
              <a:t>Shared Goals, Different Visions?</a:t>
            </a:r>
            <a:endParaRPr lang="nl-NL" dirty="0">
              <a:latin typeface="LeanO FY" panose="02000503020000020003" pitchFamily="2" charset="0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03548681-4565-459B-9F93-C0607D0C8F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1905266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EC0D7360-CAEF-4C47-A2E9-DD3998498A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29758"/>
            <a:ext cx="4087792" cy="845750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90FB3673-E890-474D-B911-F51713735508}"/>
              </a:ext>
            </a:extLst>
          </p:cNvPr>
          <p:cNvSpPr txBox="1">
            <a:spLocks/>
          </p:cNvSpPr>
          <p:nvPr/>
        </p:nvSpPr>
        <p:spPr>
          <a:xfrm>
            <a:off x="685832" y="5127327"/>
            <a:ext cx="7772400" cy="11819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dirty="0">
                <a:latin typeface="LeanO FY" panose="02000503020000020003" pitchFamily="2" charset="0"/>
              </a:rPr>
              <a:t>4 &amp; 5 </a:t>
            </a:r>
            <a:r>
              <a:rPr lang="nl-NL" sz="2800" dirty="0" err="1">
                <a:latin typeface="LeanO FY" panose="02000503020000020003" pitchFamily="2" charset="0"/>
              </a:rPr>
              <a:t>October</a:t>
            </a:r>
            <a:r>
              <a:rPr lang="nl-NL" sz="2800" dirty="0">
                <a:latin typeface="LeanO FY" panose="02000503020000020003" pitchFamily="2" charset="0"/>
              </a:rPr>
              <a:t> 2017 – Winkel van </a:t>
            </a:r>
            <a:r>
              <a:rPr lang="nl-NL" sz="2800" dirty="0" err="1">
                <a:latin typeface="LeanO FY" panose="02000503020000020003" pitchFamily="2" charset="0"/>
              </a:rPr>
              <a:t>Sinkel</a:t>
            </a:r>
            <a:r>
              <a:rPr lang="nl-NL" sz="2800" dirty="0">
                <a:latin typeface="LeanO FY" panose="02000503020000020003" pitchFamily="2" charset="0"/>
              </a:rPr>
              <a:t>, Utrecht</a:t>
            </a:r>
          </a:p>
          <a:p>
            <a:r>
              <a:rPr lang="nl-NL" sz="2800" dirty="0">
                <a:latin typeface="LeanO FY" panose="02000503020000020003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7749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AF441E7A-5953-45DF-91AA-FBC7EFFEA1E1}"/>
              </a:ext>
            </a:extLst>
          </p:cNvPr>
          <p:cNvSpPr/>
          <p:nvPr/>
        </p:nvSpPr>
        <p:spPr>
          <a:xfrm>
            <a:off x="323528" y="836712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nl-NL" sz="3200" b="1" dirty="0">
                <a:latin typeface="LeanO FY" panose="02000503020000020003" pitchFamily="2" charset="0"/>
              </a:rPr>
              <a:t>Status of NATO PoC policy</a:t>
            </a: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509F3E5A-F441-442E-A27C-4E1E91BE6E28}"/>
              </a:ext>
            </a:extLst>
          </p:cNvPr>
          <p:cNvSpPr txBox="1">
            <a:spLocks/>
          </p:cNvSpPr>
          <p:nvPr/>
        </p:nvSpPr>
        <p:spPr>
          <a:xfrm>
            <a:off x="827584" y="2132856"/>
            <a:ext cx="4104456" cy="273630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(06-2016)</a:t>
            </a:r>
          </a:p>
          <a:p>
            <a:pPr algn="l"/>
            <a:endParaRPr lang="nl-NL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 Plan (01-2017)</a:t>
            </a:r>
            <a:br>
              <a:rPr lang="nl-NL" sz="2400" b="1" dirty="0">
                <a:solidFill>
                  <a:schemeClr val="bg1"/>
                </a:solidFill>
              </a:rPr>
            </a:br>
            <a:br>
              <a:rPr lang="nl-NL" sz="2400" b="1" dirty="0">
                <a:solidFill>
                  <a:schemeClr val="bg1"/>
                </a:solidFill>
              </a:rPr>
            </a:br>
            <a:r>
              <a:rPr lang="nl-N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 (12-2017)</a:t>
            </a:r>
          </a:p>
        </p:txBody>
      </p:sp>
    </p:spTree>
    <p:extLst>
      <p:ext uri="{BB962C8B-B14F-4D97-AF65-F5344CB8AC3E}">
        <p14:creationId xmlns:p14="http://schemas.microsoft.com/office/powerpoint/2010/main" val="4114199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C727378B-755B-4F30-A24A-62E28D148FD8}"/>
              </a:ext>
            </a:extLst>
          </p:cNvPr>
          <p:cNvSpPr/>
          <p:nvPr/>
        </p:nvSpPr>
        <p:spPr>
          <a:xfrm>
            <a:off x="611560" y="828001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nl-NL" sz="3200" b="1" dirty="0" err="1">
                <a:latin typeface="LeanO FY" panose="02000503020000020003" pitchFamily="2" charset="0"/>
              </a:rPr>
              <a:t>Key</a:t>
            </a:r>
            <a:r>
              <a:rPr lang="nl-NL" sz="3200" b="1" dirty="0">
                <a:latin typeface="LeanO FY" panose="02000503020000020003" pitchFamily="2" charset="0"/>
              </a:rPr>
              <a:t> points</a:t>
            </a: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F9B14929-58C1-4E5E-AE2E-02E98B4DA5F9}"/>
              </a:ext>
            </a:extLst>
          </p:cNvPr>
          <p:cNvSpPr txBox="1">
            <a:spLocks/>
          </p:cNvSpPr>
          <p:nvPr/>
        </p:nvSpPr>
        <p:spPr>
          <a:xfrm>
            <a:off x="755576" y="1988840"/>
            <a:ext cx="3600015" cy="273630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nl-NL" sz="2800" dirty="0"/>
            </a:br>
            <a:b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Broadening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 of concept</a:t>
            </a:r>
            <a:b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Centralising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nl-N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‘human environment”</a:t>
            </a:r>
            <a:br>
              <a:rPr lang="nl-NL" sz="2800" dirty="0"/>
            </a:br>
            <a:br>
              <a:rPr lang="nl-NL" sz="2800" dirty="0"/>
            </a:br>
            <a:r>
              <a:rPr lang="nl-N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 UN policy and </a:t>
            </a:r>
            <a:r>
              <a:rPr lang="nl-N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concepts</a:t>
            </a:r>
            <a:b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B67556E4-A921-4C8D-9767-3277080846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591" y="2491413"/>
            <a:ext cx="3760852" cy="381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277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nl-NL" sz="2800" dirty="0"/>
            </a:br>
            <a:br>
              <a:rPr lang="nl-NL" sz="2800" dirty="0"/>
            </a:br>
            <a:br>
              <a:rPr lang="nl-NL" sz="2800" dirty="0"/>
            </a:br>
            <a:endParaRPr lang="nl-NL" sz="2800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462C7B7E-8674-459D-8547-B7AA2506C95B}"/>
              </a:ext>
            </a:extLst>
          </p:cNvPr>
          <p:cNvSpPr/>
          <p:nvPr/>
        </p:nvSpPr>
        <p:spPr>
          <a:xfrm>
            <a:off x="323528" y="836712"/>
            <a:ext cx="84969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nl-NL" sz="3200" b="1" dirty="0" err="1">
                <a:latin typeface="LeanO FY" panose="02000503020000020003" pitchFamily="2" charset="0"/>
              </a:rPr>
              <a:t>Weak</a:t>
            </a:r>
            <a:r>
              <a:rPr lang="nl-NL" sz="3200" b="1" dirty="0">
                <a:latin typeface="LeanO FY" panose="02000503020000020003" pitchFamily="2" charset="0"/>
              </a:rPr>
              <a:t> points</a:t>
            </a: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977DCFB0-B681-40C6-9404-36298DF1AC88}"/>
              </a:ext>
            </a:extLst>
          </p:cNvPr>
          <p:cNvSpPr txBox="1">
            <a:spLocks/>
          </p:cNvSpPr>
          <p:nvPr/>
        </p:nvSpPr>
        <p:spPr>
          <a:xfrm>
            <a:off x="836353" y="1997224"/>
            <a:ext cx="7772400" cy="27363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Civilian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casualties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harm</a:t>
            </a:r>
            <a:b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Conceptual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ambiguity</a:t>
            </a:r>
            <a:br>
              <a:rPr lang="nl-NL" sz="2800" dirty="0"/>
            </a:br>
            <a:br>
              <a:rPr lang="nl-NL" sz="2800" dirty="0"/>
            </a:b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043306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b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lack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buy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-in </a:t>
            </a:r>
            <a:r>
              <a:rPr 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member </a:t>
            </a:r>
            <a:r>
              <a:rPr 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states</a:t>
            </a:r>
            <a:b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capacity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oversight</a:t>
            </a:r>
            <a:b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E22BBCFE-CE0F-4E74-91CA-FA90A4B28F4C}"/>
              </a:ext>
            </a:extLst>
          </p:cNvPr>
          <p:cNvSpPr/>
          <p:nvPr/>
        </p:nvSpPr>
        <p:spPr>
          <a:xfrm>
            <a:off x="323528" y="836712"/>
            <a:ext cx="84969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nl-NL" sz="3200" b="1" dirty="0">
                <a:latin typeface="LeanO FY" panose="02000503020000020003" pitchFamily="2" charset="0"/>
              </a:rPr>
              <a:t>Concerns</a:t>
            </a:r>
          </a:p>
        </p:txBody>
      </p:sp>
    </p:spTree>
    <p:extLst>
      <p:ext uri="{BB962C8B-B14F-4D97-AF65-F5344CB8AC3E}">
        <p14:creationId xmlns:p14="http://schemas.microsoft.com/office/powerpoint/2010/main" val="1354815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b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Spill-over </a:t>
            </a:r>
            <a:r>
              <a:rPr 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Voluntary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contributions</a:t>
            </a:r>
            <a:b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Engage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strategic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importance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civilian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harm</a:t>
            </a:r>
            <a:b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400" dirty="0" err="1">
                <a:latin typeface="Arial" panose="020B0604020202020204" pitchFamily="34" charset="0"/>
                <a:cs typeface="Arial" panose="020B0604020202020204" pitchFamily="34" charset="0"/>
              </a:rPr>
              <a:t>Friends</a:t>
            </a: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 of PoC</a:t>
            </a:r>
            <a:b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E22BBCFE-CE0F-4E74-91CA-FA90A4B28F4C}"/>
              </a:ext>
            </a:extLst>
          </p:cNvPr>
          <p:cNvSpPr/>
          <p:nvPr/>
        </p:nvSpPr>
        <p:spPr>
          <a:xfrm>
            <a:off x="323528" y="836712"/>
            <a:ext cx="84969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nl-NL" sz="3200" b="1" dirty="0" err="1">
                <a:latin typeface="LeanO FY" panose="02000503020000020003" pitchFamily="2" charset="0"/>
              </a:rPr>
              <a:t>Opportunities</a:t>
            </a:r>
            <a:endParaRPr lang="nl-NL" sz="3200" b="1" dirty="0">
              <a:latin typeface="LeanO FY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496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9998</TotalTime>
  <Words>105</Words>
  <Application>Microsoft Office PowerPoint</Application>
  <PresentationFormat>Diavoorstelling (4:3)</PresentationFormat>
  <Paragraphs>52</Paragraphs>
  <Slides>6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LeanO FY</vt:lpstr>
      <vt:lpstr>Office-thema</vt:lpstr>
      <vt:lpstr>Protection of Civilians:  Shared Goals, Different Visions?</vt:lpstr>
      <vt:lpstr>PowerPoint-presentatie</vt:lpstr>
      <vt:lpstr>PowerPoint-presentatie</vt:lpstr>
      <vt:lpstr>   </vt:lpstr>
      <vt:lpstr> Possible lack of buy-in from member states  Implementation capacity and oversight  </vt:lpstr>
      <vt:lpstr>  Spill-over effects   Voluntary national contributions  Engage on strategic importance of civilian harm  Friends of PoC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Helena de Jong</cp:lastModifiedBy>
  <cp:revision>209</cp:revision>
  <cp:lastPrinted>2017-10-03T14:53:53Z</cp:lastPrinted>
  <dcterms:created xsi:type="dcterms:W3CDTF">2015-06-04T17:37:44Z</dcterms:created>
  <dcterms:modified xsi:type="dcterms:W3CDTF">2017-10-31T09:59:25Z</dcterms:modified>
  <cp:contentStatus>Definitief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